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3"/>
  </p:notesMasterIdLst>
  <p:sldIdLst>
    <p:sldId id="302" r:id="rId2"/>
    <p:sldId id="304" r:id="rId3"/>
    <p:sldId id="284" r:id="rId4"/>
    <p:sldId id="288" r:id="rId5"/>
    <p:sldId id="286" r:id="rId6"/>
    <p:sldId id="272" r:id="rId7"/>
    <p:sldId id="273" r:id="rId8"/>
    <p:sldId id="274" r:id="rId9"/>
    <p:sldId id="299" r:id="rId10"/>
    <p:sldId id="277" r:id="rId11"/>
    <p:sldId id="278" r:id="rId12"/>
    <p:sldId id="267" r:id="rId13"/>
    <p:sldId id="269" r:id="rId14"/>
    <p:sldId id="271" r:id="rId15"/>
    <p:sldId id="270" r:id="rId16"/>
    <p:sldId id="256" r:id="rId17"/>
    <p:sldId id="257" r:id="rId18"/>
    <p:sldId id="259" r:id="rId19"/>
    <p:sldId id="262" r:id="rId20"/>
    <p:sldId id="263" r:id="rId21"/>
    <p:sldId id="264" r:id="rId22"/>
    <p:sldId id="265" r:id="rId23"/>
    <p:sldId id="266" r:id="rId24"/>
    <p:sldId id="301" r:id="rId25"/>
    <p:sldId id="305" r:id="rId26"/>
    <p:sldId id="291" r:id="rId27"/>
    <p:sldId id="293" r:id="rId28"/>
    <p:sldId id="294" r:id="rId29"/>
    <p:sldId id="295" r:id="rId30"/>
    <p:sldId id="297" r:id="rId31"/>
    <p:sldId id="30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3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4EF26-09CB-4459-A063-52AA536025BF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B89601-A46E-4790-AF77-C92DDC9DC79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9609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8725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п. Хоняки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д. Новобалтурина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 д. Новобалтурина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п. Изыкан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ФАП п. Бидога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B89601-A46E-4790-AF77-C92DDC9DC796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914400" y="1784350"/>
            <a:ext cx="7772400" cy="4572000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555664-E600-46A0-9CC7-CF39D6110A9F}" type="datetime1">
              <a:rPr lang="ru-RU"/>
              <a:pPr>
                <a:defRPr/>
              </a:pPr>
              <a:t>17.03.2017</a:t>
            </a:fld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8B2348-104E-4ED3-9FBD-139A9BF133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50710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1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Microsoft_Office_Excel_97-2003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71604" y="1643050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50042" y="554931"/>
            <a:ext cx="8443915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областное государственное бюджетное учреждение здравоохранения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lang="ru-RU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«Чунская районная больница»</a:t>
            </a:r>
            <a:endParaRPr lang="ru-RU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Медицинский совет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 марта 2017г.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ПОВЕСТКА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lang="ru-RU" sz="16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1.Об утверждении рабочих органов ОГБУЗ «Чунская районная больница» на 2017 год.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lang="ru-RU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2.«Итоги работы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ОГБУЗ «Чунская районная больница»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в 2016 году»</a:t>
            </a: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endParaRPr lang="ru-RU" sz="1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  <a:tabLst>
                <a:tab pos="3349625" algn="l"/>
              </a:tabLst>
            </a:pPr>
            <a:r>
              <a:rPr lang="ru-RU" sz="1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Times New Roman" pitchFamily="18" charset="0"/>
              </a:rPr>
              <a:t>Главный врач ОГБУЗ «Чунская районная больница» Онуфриади А.Г.</a:t>
            </a:r>
            <a:endParaRPr lang="ru-RU" sz="1000" dirty="0" smtClean="0"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49625" algn="l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7504" y="116632"/>
            <a:ext cx="8928992" cy="3168352"/>
          </a:xfrm>
        </p:spPr>
        <p:txBody>
          <a:bodyPr>
            <a:noAutofit/>
          </a:bodyPr>
          <a:lstStyle/>
          <a:p>
            <a:r>
              <a:rPr lang="ru-RU" sz="7200" b="1" i="1" dirty="0" smtClean="0"/>
              <a:t>Медицинский совет. Итоги работы за 2016 </a:t>
            </a:r>
            <a:r>
              <a:rPr lang="ru-RU" sz="7200" b="1" i="1" dirty="0" smtClean="0">
                <a:latin typeface="+mn-lt"/>
              </a:rPr>
              <a:t>год.</a:t>
            </a:r>
            <a:endParaRPr lang="ru-RU" sz="7200" b="1" i="1" dirty="0">
              <a:latin typeface="+mn-lt"/>
            </a:endParaRPr>
          </a:p>
        </p:txBody>
      </p:sp>
      <p:pic>
        <p:nvPicPr>
          <p:cNvPr id="1026" name="Picture 2" descr="C:\Program Files\Microsoft Office\MEDIA\CAGCAT10\j0240719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454" y="3362713"/>
            <a:ext cx="2050546" cy="32346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77" y="3284984"/>
            <a:ext cx="6993977" cy="331236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9120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42853"/>
            <a:ext cx="7772400" cy="642942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dirty="0" smtClean="0"/>
              <a:t>кадры</a:t>
            </a:r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30924688"/>
              </p:ext>
            </p:extLst>
          </p:nvPr>
        </p:nvGraphicFramePr>
        <p:xfrm>
          <a:off x="214313" y="1143000"/>
          <a:ext cx="8786812" cy="17144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3612"/>
                <a:gridCol w="1307861"/>
                <a:gridCol w="1375019"/>
                <a:gridCol w="1357317"/>
                <a:gridCol w="1143003"/>
              </a:tblGrid>
              <a:tr h="66469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2014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6600FF"/>
                          </a:solidFill>
                        </a:rPr>
                        <a:t>2016</a:t>
                      </a:r>
                      <a:endParaRPr lang="ru-RU" sz="1800" dirty="0">
                        <a:solidFill>
                          <a:srgbClr val="66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ИО 2014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8510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Врачи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18,9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18,5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6600FF"/>
                          </a:solidFill>
                        </a:rPr>
                        <a:t>19</a:t>
                      </a:r>
                      <a:endParaRPr lang="ru-RU" sz="1800" dirty="0">
                        <a:solidFill>
                          <a:srgbClr val="66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38,9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66469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Средний медицинский персонал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90,5</a:t>
                      </a:r>
                      <a:endParaRPr lang="ru-RU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chemeClr val="tx1"/>
                          </a:solidFill>
                        </a:rPr>
                        <a:t>87,4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6600FF"/>
                          </a:solidFill>
                        </a:rPr>
                        <a:t>91,5</a:t>
                      </a:r>
                      <a:endParaRPr lang="ru-RU" sz="1800" dirty="0">
                        <a:solidFill>
                          <a:srgbClr val="66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FF0000"/>
                          </a:solidFill>
                        </a:rPr>
                        <a:t>94,9</a:t>
                      </a:r>
                      <a:endParaRPr lang="ru-RU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389" name="TextBox 10"/>
          <p:cNvSpPr txBox="1">
            <a:spLocks noChangeArrowheads="1"/>
          </p:cNvSpPr>
          <p:nvPr/>
        </p:nvSpPr>
        <p:spPr bwMode="auto">
          <a:xfrm>
            <a:off x="857250" y="714375"/>
            <a:ext cx="47863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dirty="0"/>
              <a:t>Обеспеченность  (на 10 тысяч населения)</a:t>
            </a: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93411299"/>
              </p:ext>
            </p:extLst>
          </p:nvPr>
        </p:nvGraphicFramePr>
        <p:xfrm>
          <a:off x="357188" y="3000375"/>
          <a:ext cx="8501063" cy="3516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49375"/>
                <a:gridCol w="885723"/>
                <a:gridCol w="1262534"/>
                <a:gridCol w="1203110"/>
                <a:gridCol w="1153620"/>
                <a:gridCol w="1346701"/>
              </a:tblGrid>
              <a:tr h="795547">
                <a:tc gridSpan="5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Укомплектованность кадрами</a:t>
                      </a:r>
                    </a:p>
                    <a:p>
                      <a:pPr algn="ctr"/>
                      <a:r>
                        <a:rPr lang="ru-RU" sz="1600" dirty="0" smtClean="0"/>
                        <a:t>(соотношение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dirty="0" smtClean="0"/>
                        <a:t>физических лиц к штатным должностям в %)</a:t>
                      </a:r>
                      <a:endParaRPr lang="ru-RU" sz="1600" dirty="0"/>
                    </a:p>
                  </a:txBody>
                  <a:tcPr marT="45713" marB="4571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Средний возраст, лет</a:t>
                      </a:r>
                      <a:endParaRPr lang="ru-RU" sz="14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9413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T="45713" marB="4571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2014</a:t>
                      </a:r>
                      <a:endParaRPr lang="ru-RU" sz="16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2015</a:t>
                      </a:r>
                      <a:endParaRPr lang="ru-RU" sz="16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2016</a:t>
                      </a:r>
                      <a:endParaRPr lang="ru-RU" sz="1600" dirty="0">
                        <a:solidFill>
                          <a:srgbClr val="7030A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ИО </a:t>
                      </a:r>
                    </a:p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2014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20737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Врачи</a:t>
                      </a:r>
                      <a:endParaRPr lang="ru-RU" sz="1600" dirty="0"/>
                    </a:p>
                  </a:txBody>
                  <a:tcPr marT="45713" marB="4571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58,5</a:t>
                      </a:r>
                      <a:endParaRPr lang="ru-RU" sz="16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58,0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57,5</a:t>
                      </a:r>
                      <a:endParaRPr lang="ru-RU" sz="1600" dirty="0">
                        <a:solidFill>
                          <a:srgbClr val="7030A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92,7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47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7085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Средний медицинский персонал</a:t>
                      </a:r>
                      <a:endParaRPr lang="ru-RU" sz="1600" dirty="0"/>
                    </a:p>
                  </a:txBody>
                  <a:tcPr marT="45713" marB="4571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92,3</a:t>
                      </a:r>
                      <a:endParaRPr lang="ru-RU" sz="16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89,9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83</a:t>
                      </a:r>
                      <a:endParaRPr lang="ru-RU" sz="1600" dirty="0">
                        <a:solidFill>
                          <a:srgbClr val="7030A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95,5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46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531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Младший медицинский персонал</a:t>
                      </a:r>
                      <a:endParaRPr lang="ru-RU" sz="1600" dirty="0"/>
                    </a:p>
                  </a:txBody>
                  <a:tcPr marT="45713" marB="45713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99,5</a:t>
                      </a:r>
                      <a:endParaRPr lang="ru-RU" sz="1600" dirty="0"/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100,5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7030A0"/>
                          </a:solidFill>
                        </a:rPr>
                        <a:t>92,7</a:t>
                      </a:r>
                      <a:endParaRPr lang="ru-RU" sz="1600" dirty="0">
                        <a:solidFill>
                          <a:srgbClr val="7030A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98,2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rgbClr val="FF0000"/>
                          </a:solidFill>
                        </a:rPr>
                        <a:t>44</a:t>
                      </a:r>
                      <a:endParaRPr lang="ru-RU" sz="1600" dirty="0">
                        <a:solidFill>
                          <a:srgbClr val="FF0000"/>
                        </a:solidFill>
                      </a:endParaRPr>
                    </a:p>
                  </a:txBody>
                  <a:tcPr marT="45713" marB="45713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B5532F2-2321-49F3-82B1-1BA0E30FC4D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7072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916384845"/>
              </p:ext>
            </p:extLst>
          </p:nvPr>
        </p:nvGraphicFramePr>
        <p:xfrm>
          <a:off x="928688" y="1857375"/>
          <a:ext cx="7772400" cy="3876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48"/>
                <a:gridCol w="1571636"/>
                <a:gridCol w="1448756"/>
                <a:gridCol w="1554480"/>
                <a:gridCol w="1554480"/>
              </a:tblGrid>
              <a:tr h="42361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Специалисты</a:t>
                      </a:r>
                      <a:endParaRPr lang="ru-RU" sz="1600" dirty="0"/>
                    </a:p>
                  </a:txBody>
                  <a:tcPr marT="45721" marB="4572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Наличие сертификата</a:t>
                      </a:r>
                    </a:p>
                    <a:p>
                      <a:pPr algn="ctr"/>
                      <a:r>
                        <a:rPr lang="ru-RU" sz="1600" dirty="0" smtClean="0"/>
                        <a:t>специалиста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Квалификационная категория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60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46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высшая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первая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вторая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2622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Врачи (64)</a:t>
                      </a:r>
                      <a:endParaRPr lang="ru-RU" sz="1600" dirty="0"/>
                    </a:p>
                  </a:txBody>
                  <a:tcPr marT="45721" marB="4572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61 </a:t>
                      </a:r>
                    </a:p>
                    <a:p>
                      <a:pPr algn="ctr"/>
                      <a:r>
                        <a:rPr lang="ru-RU" sz="1600" dirty="0" smtClean="0"/>
                        <a:t>(95,3%)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16</a:t>
                      </a:r>
                    </a:p>
                    <a:p>
                      <a:pPr algn="ctr"/>
                      <a:r>
                        <a:rPr lang="ru-RU" sz="1600" dirty="0" smtClean="0"/>
                        <a:t>(25%)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5</a:t>
                      </a:r>
                    </a:p>
                    <a:p>
                      <a:pPr algn="ctr"/>
                      <a:r>
                        <a:rPr lang="ru-RU" sz="1600" dirty="0" smtClean="0"/>
                        <a:t>(7,8%)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</a:p>
                    <a:p>
                      <a:pPr algn="ctr"/>
                      <a:r>
                        <a:rPr lang="ru-RU" sz="1600" dirty="0" smtClean="0"/>
                        <a:t>(4,7%)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6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(37,5%)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0946"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Средний медицинский персонал (308)</a:t>
                      </a:r>
                      <a:endParaRPr lang="ru-RU" sz="1600" dirty="0"/>
                    </a:p>
                  </a:txBody>
                  <a:tcPr marT="45721" marB="45721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272</a:t>
                      </a:r>
                    </a:p>
                    <a:p>
                      <a:pPr algn="ctr"/>
                      <a:r>
                        <a:rPr lang="ru-RU" sz="1600" dirty="0" smtClean="0"/>
                        <a:t>(88,3%)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74</a:t>
                      </a:r>
                    </a:p>
                    <a:p>
                      <a:pPr algn="ctr"/>
                      <a:r>
                        <a:rPr lang="ru-RU" sz="1600" dirty="0" smtClean="0"/>
                        <a:t>(24%)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26</a:t>
                      </a:r>
                    </a:p>
                    <a:p>
                      <a:pPr algn="ctr"/>
                      <a:r>
                        <a:rPr lang="ru-RU" sz="1600" dirty="0" smtClean="0"/>
                        <a:t>(8,4%)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8</a:t>
                      </a:r>
                    </a:p>
                    <a:p>
                      <a:pPr algn="ctr"/>
                      <a:r>
                        <a:rPr lang="ru-RU" sz="1600" dirty="0" smtClean="0"/>
                        <a:t>(2,6%)</a:t>
                      </a:r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913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(35%)</a:t>
                      </a:r>
                    </a:p>
                    <a:p>
                      <a:pPr algn="ctr"/>
                      <a:endParaRPr lang="ru-RU" sz="1600" dirty="0"/>
                    </a:p>
                  </a:txBody>
                  <a:tcPr marT="45721" marB="457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B1B221-CF6A-4723-AF0E-3F913C3609C4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00034" y="500042"/>
            <a:ext cx="8286808" cy="954107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b="1" dirty="0"/>
              <a:t>Наличие сертификата специалиста и квалификационной категории</a:t>
            </a:r>
          </a:p>
        </p:txBody>
      </p:sp>
    </p:spTree>
    <p:extLst>
      <p:ext uri="{BB962C8B-B14F-4D97-AF65-F5344CB8AC3E}">
        <p14:creationId xmlns="" xmlns:p14="http://schemas.microsoft.com/office/powerpoint/2010/main" val="164548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0100" y="500042"/>
            <a:ext cx="7772400" cy="55878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48000" endA="300" endPos="55000" dir="5400000" sy="-90000" algn="bl" rotWithShape="0"/>
                </a:effectLst>
                <a:latin typeface="Times New Roman" pitchFamily="18" charset="0"/>
                <a:cs typeface="Times New Roman" pitchFamily="18" charset="0"/>
              </a:rPr>
              <a:t>ДАННЫЕ ПО ВОЗРАСТНОМУ СОСТАВУ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(врачи)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1057448933"/>
              </p:ext>
            </p:extLst>
          </p:nvPr>
        </p:nvGraphicFramePr>
        <p:xfrm>
          <a:off x="914400" y="1784350"/>
          <a:ext cx="7772400" cy="7413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295400"/>
                <a:gridCol w="1295400"/>
                <a:gridCol w="1295400"/>
                <a:gridCol w="1295400"/>
                <a:gridCol w="1295400"/>
              </a:tblGrid>
              <a:tr h="370682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 35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 45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 55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 65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0" marB="457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от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65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0" marB="45700"/>
                </a:tc>
              </a:tr>
              <a:tr h="37068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2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DD9304-A4A5-4138-A1CF-F7BA744D57D3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14348" y="2643182"/>
            <a:ext cx="8072494" cy="400110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/>
          <a:p>
            <a:pPr>
              <a:defRPr/>
            </a:pPr>
            <a:r>
              <a:rPr lang="ru-RU" sz="2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Доля молодых специалистов от общего числа врачей составляет    19%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40599391"/>
              </p:ext>
            </p:extLst>
          </p:nvPr>
        </p:nvGraphicFramePr>
        <p:xfrm>
          <a:off x="785813" y="4429125"/>
          <a:ext cx="7858125" cy="2071688"/>
        </p:xfrm>
        <a:graphic>
          <a:graphicData uri="http://schemas.openxmlformats.org/drawingml/2006/table">
            <a:tbl>
              <a:tblPr/>
              <a:tblGrid>
                <a:gridCol w="1357312"/>
                <a:gridCol w="857250"/>
                <a:gridCol w="785813"/>
                <a:gridCol w="785812"/>
                <a:gridCol w="785813"/>
                <a:gridCol w="785812"/>
                <a:gridCol w="785813"/>
                <a:gridCol w="785812"/>
                <a:gridCol w="928688"/>
              </a:tblGrid>
              <a:tr h="893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25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30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  35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свыше  35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177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9E0CD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5786" y="3214687"/>
            <a:ext cx="7858180" cy="892552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ДАННЫЕ ПО СТАЖУ РАБОТЫ</a:t>
            </a:r>
          </a:p>
          <a:p>
            <a:pPr algn="ctr">
              <a:defRPr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(ВРАЧИ)</a:t>
            </a:r>
          </a:p>
        </p:txBody>
      </p:sp>
    </p:spTree>
    <p:extLst>
      <p:ext uri="{BB962C8B-B14F-4D97-AF65-F5344CB8AC3E}">
        <p14:creationId xmlns="" xmlns:p14="http://schemas.microsoft.com/office/powerpoint/2010/main" val="341351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23813"/>
            <a:ext cx="7772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Показатели «Дорожной карты»</a:t>
            </a:r>
            <a:endParaRPr lang="ru-RU" sz="32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="" xmlns:p14="http://schemas.microsoft.com/office/powerpoint/2010/main" val="917859138"/>
              </p:ext>
            </p:extLst>
          </p:nvPr>
        </p:nvGraphicFramePr>
        <p:xfrm>
          <a:off x="107950" y="1125538"/>
          <a:ext cx="8928099" cy="5465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382"/>
                <a:gridCol w="3602726"/>
                <a:gridCol w="546151"/>
                <a:gridCol w="912168"/>
                <a:gridCol w="912168"/>
                <a:gridCol w="912168"/>
                <a:gridCol w="912168"/>
                <a:gridCol w="912168"/>
              </a:tblGrid>
              <a:tr h="319888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№</a:t>
                      </a:r>
                      <a:endParaRPr lang="ru-RU" sz="900" dirty="0"/>
                    </a:p>
                  </a:txBody>
                  <a:tcPr marL="91416" marR="91416" marT="45698" marB="4569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целевого показателя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Ед. изм.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 ИО 2016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5" marR="91425" marT="45698" marB="4569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ИО </a:t>
                      </a:r>
                      <a:r>
                        <a:rPr lang="ru-RU" sz="14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</a:t>
                      </a:r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10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7030A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b="1" dirty="0">
                        <a:solidFill>
                          <a:srgbClr val="7030A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sz="10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5" marR="91425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45708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расходов на оказание СМП вне медицинских организаций от всех расходов на  ТПГГ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12,2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5,9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1118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расходов на оказание медицинской помощи в амбулаторных условиях от всех расходов на  ТПГГ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28,8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50,9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53,5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49,8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30,0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3992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расходов на оказание медицинской помощи в амбулаторных условиях  в неотложной форме от всех расходов на  ТПГГ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0,5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0,9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2,6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3992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расходов на оказание медицинской помощи в условиях дневных стационаров от всех расходов на  ТПГГ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7,2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1,5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7,1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6318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расходов на оказание медицинской помощи в стационарных условиях от всех расходов на  ТПГГ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55,6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36,2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32,3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36,5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54,4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85339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Отношение средней зарплаты врачей и иных работников медицинских организаций, имеющих высшее медицинское (фармацевтическое) или иное высшее профессиональное образование, предоставляющих медицинские услуги к средней зарплаты  ИО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159,6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145,6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155,8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166,0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200,0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3098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Примерное соотношение средней зарплаты среднего медперсонала и средней зарплаты  ИО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86,3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61,3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62,0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67,0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100,0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6917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Примерное соотношение средней зарплаты младшего медперсонала</a:t>
                      </a:r>
                      <a:r>
                        <a:rPr lang="ru-RU" sz="10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и средней зарплаты  ИО 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sz="1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70,5</a:t>
                      </a:r>
                      <a:endParaRPr lang="ru-RU" sz="1600" b="1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38,8</a:t>
                      </a:r>
                      <a:endParaRPr lang="ru-RU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solidFill>
                            <a:schemeClr val="tx1"/>
                          </a:solidFill>
                        </a:rPr>
                        <a:t>37,7</a:t>
                      </a:r>
                      <a:endParaRPr lang="ru-RU" sz="1600" b="0" dirty="0">
                        <a:solidFill>
                          <a:schemeClr val="tx1"/>
                        </a:solidFill>
                      </a:endParaRPr>
                    </a:p>
                  </a:txBody>
                  <a:tcPr marL="91416" marR="91416" marT="45698" marB="45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rgbClr val="7030A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40,0</a:t>
                      </a:r>
                      <a:endParaRPr lang="ru-RU" sz="1800" b="1" dirty="0">
                        <a:solidFill>
                          <a:srgbClr val="7030A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16" marR="91416" marT="45698" marB="45698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</a:rPr>
                        <a:t>100,0</a:t>
                      </a:r>
                      <a:endParaRPr lang="ru-RU" sz="14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16" marR="91416" marT="45698" marB="45698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52850E-D6C2-4AC8-A0DD-58C6491076FE}" type="slidenum">
              <a:rPr lang="ru-RU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15391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05723687"/>
              </p:ext>
            </p:extLst>
          </p:nvPr>
        </p:nvGraphicFramePr>
        <p:xfrm>
          <a:off x="179512" y="1196752"/>
          <a:ext cx="8784974" cy="505057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2719"/>
                <a:gridCol w="4078331"/>
                <a:gridCol w="928694"/>
                <a:gridCol w="709758"/>
                <a:gridCol w="706368"/>
                <a:gridCol w="706368"/>
                <a:gridCol w="706368"/>
                <a:gridCol w="706368"/>
              </a:tblGrid>
              <a:tr h="335762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№ п/п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целевого показателя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Ед. изм.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План ИО 2016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29" marR="91429" marT="45725" marB="45725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Факт</a:t>
                      </a:r>
                      <a:endParaRPr lang="ru-RU" sz="1200" dirty="0"/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ИО 20</a:t>
                      </a:r>
                      <a:r>
                        <a:rPr lang="ru-RU" sz="12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</a:t>
                      </a:r>
                      <a:endParaRPr lang="ru-RU" sz="12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595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2014</a:t>
                      </a:r>
                      <a:endParaRPr lang="ru-RU" sz="1200" dirty="0"/>
                    </a:p>
                  </a:txBody>
                  <a:tcPr marL="91429" marR="91429" marT="45725" marB="4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2015</a:t>
                      </a:r>
                      <a:endParaRPr lang="ru-RU" sz="1200" dirty="0"/>
                    </a:p>
                  </a:txBody>
                  <a:tcPr marL="91429" marR="91429" marT="45725" marB="45725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sz="1000" dirty="0"/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69100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Доля врачей первичного звена от общего числа врачей (физических лиц врачей амбулаторно-поликлинических учреждений)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%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53,2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27,7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24,5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23,9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52,6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715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Обеспеченность врачами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 10 000 нас.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34,1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18,8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18,5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18,7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34,8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07196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Соотношение врачи / средние медицинские работники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1:2,5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1:5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1:4,3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1:4,5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1:2,7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837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Число дней занятости койки в году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дней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331,0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289,0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307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294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331,0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7966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Средняя длительность лечения больного в стационаре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дней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11,9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9,9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10,6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11,8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7553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Доля пациентов, доставленных по экстренным показаниям, от общего числа пациентов, пролеченных в стационарных условиях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%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40,7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61,2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61,8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66,5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40,7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7152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Доля выездов бригад скорой медицинской помощи со временем доезда  до больного менее 20 минут</a:t>
                      </a:r>
                      <a:endParaRPr lang="ru-RU" sz="1200" dirty="0"/>
                    </a:p>
                  </a:txBody>
                  <a:tcPr marL="91429" marR="9142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%</a:t>
                      </a:r>
                      <a:endParaRPr lang="ru-RU" sz="1200" dirty="0"/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87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92,4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96,5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29" marR="91429" marT="45725" marB="4572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97,5</a:t>
                      </a:r>
                      <a:endParaRPr lang="ru-RU" sz="1200" b="0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29" marR="91429" marT="45725" marB="45725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88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29" marR="91429" marT="45725" marB="457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900113" y="23813"/>
            <a:ext cx="7772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Показатели «Дорожной карты»</a:t>
            </a:r>
            <a:endParaRPr lang="ru-RU" sz="32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A31A21-CCAC-429E-A7F6-F30A20791D05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3324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82299261"/>
              </p:ext>
            </p:extLst>
          </p:nvPr>
        </p:nvGraphicFramePr>
        <p:xfrm>
          <a:off x="179388" y="785815"/>
          <a:ext cx="8750299" cy="58145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8830"/>
                <a:gridCol w="3305710"/>
                <a:gridCol w="936104"/>
                <a:gridCol w="813931"/>
                <a:gridCol w="813931"/>
                <a:gridCol w="813931"/>
                <a:gridCol w="813931"/>
                <a:gridCol w="813931"/>
              </a:tblGrid>
              <a:tr h="373787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№ п/п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Наименование целевого показателя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Ед. изм.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/>
                        <a:t>План ИО 2016</a:t>
                      </a:r>
                      <a:endParaRPr lang="ru-RU" sz="1200" b="1" dirty="0"/>
                    </a:p>
                  </a:txBody>
                  <a:tcPr marL="91441" marR="91441" marT="45726" marB="45726"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Факт</a:t>
                      </a:r>
                      <a:endParaRPr lang="ru-RU" sz="1200" dirty="0"/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  ИО  2</a:t>
                      </a:r>
                      <a:r>
                        <a:rPr lang="ru-RU" sz="1200" b="1" baseline="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017 </a:t>
                      </a:r>
                      <a:endParaRPr lang="ru-RU" sz="1200" b="1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dirty="0"/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960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2014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7030A0"/>
                          </a:solidFill>
                        </a:rPr>
                        <a:t>2016</a:t>
                      </a:r>
                      <a:endParaRPr lang="ru-RU" sz="1200" dirty="0">
                        <a:solidFill>
                          <a:srgbClr val="7030A0"/>
                        </a:solidFill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ru-RU" sz="1000" dirty="0">
                        <a:solidFill>
                          <a:srgbClr val="6600FF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9309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Ожидаемая продолжительность жизни при рождении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лет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70,0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63,3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63,7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63,1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72,0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9309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Смертность от всех причин 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 1000 населения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12,9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16,1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15,4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15,5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12,7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9309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3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Материнская смертность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 100 т. </a:t>
                      </a:r>
                    </a:p>
                    <a:p>
                      <a:pPr algn="ctr"/>
                      <a:r>
                        <a:rPr lang="ru-RU" sz="1200" dirty="0" smtClean="0"/>
                        <a:t>населения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5,0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5,0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9309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Младенческая смертность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на 1000 род.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dirty="0" smtClean="0"/>
                        <a:t>живыми.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8,0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11,8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7,3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10,4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7,8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650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Смертность детей в возрасте 0 - 17 лет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на 100 т. населения</a:t>
                      </a:r>
                      <a:endParaRPr lang="ru-RU" sz="1200" dirty="0"/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95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122,6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113,7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91,9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94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650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6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Смертность от болезней системы кровообращения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 100 т.</a:t>
                      </a:r>
                    </a:p>
                    <a:p>
                      <a:pPr algn="ctr"/>
                      <a:r>
                        <a:rPr lang="ru-RU" sz="1200" dirty="0" smtClean="0"/>
                        <a:t>населения</a:t>
                      </a:r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 smtClean="0"/>
                    </a:p>
                    <a:p>
                      <a:pPr algn="ctr"/>
                      <a:endParaRPr lang="ru-RU" sz="1200" dirty="0"/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663,7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812,1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685,7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576,7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654,7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650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7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Смертность от дорожно-транспортных происшествий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10,3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23,2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29,4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11,9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10,2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650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8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Смертность от новообразований (в том числе от злокачественных)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192,7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255,2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220,7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258,6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192,6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56506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Смертность от туберкулеза</a:t>
                      </a:r>
                      <a:endParaRPr lang="ru-RU" sz="1200" dirty="0"/>
                    </a:p>
                  </a:txBody>
                  <a:tcPr marL="91441" marR="91441" marT="45726" marB="45726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C00000"/>
                          </a:solidFill>
                        </a:rPr>
                        <a:t>32,3</a:t>
                      </a:r>
                      <a:endParaRPr lang="ru-RU" sz="1200" dirty="0">
                        <a:solidFill>
                          <a:srgbClr val="C00000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</a:rPr>
                        <a:t>26,1</a:t>
                      </a:r>
                      <a:endParaRPr lang="ru-RU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35,3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 marT="45726" marB="4572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20,8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91441" marR="91441" marT="45726" marB="45726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rgbClr val="FF0000"/>
                          </a:solidFill>
                        </a:rPr>
                        <a:t>31,2</a:t>
                      </a:r>
                      <a:endParaRPr lang="ru-RU" sz="1200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26" marB="4572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9144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/>
              <a:t>Показатели «Дорожной карты»</a:t>
            </a:r>
            <a:endParaRPr lang="ru-RU" sz="320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FA6DAA-2DA4-425E-A0D7-6E2A8A6775DC}" type="slidenum">
              <a:rPr lang="ru-RU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870717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231696610"/>
              </p:ext>
            </p:extLst>
          </p:nvPr>
        </p:nvGraphicFramePr>
        <p:xfrm>
          <a:off x="323528" y="548680"/>
          <a:ext cx="7963248" cy="20758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1940"/>
                <a:gridCol w="822020"/>
                <a:gridCol w="1214446"/>
                <a:gridCol w="928694"/>
                <a:gridCol w="1214446"/>
                <a:gridCol w="785818"/>
                <a:gridCol w="1285884"/>
              </a:tblGrid>
              <a:tr h="277814">
                <a:tc rowSpan="2">
                  <a:txBody>
                    <a:bodyPr/>
                    <a:lstStyle/>
                    <a:p>
                      <a:pPr algn="l">
                        <a:lnSpc>
                          <a:spcPts val="1680"/>
                        </a:lnSpc>
                        <a:spcAft>
                          <a:spcPts val="1200"/>
                        </a:spcAft>
                      </a:pPr>
                      <a:r>
                        <a:rPr lang="ru-RU" sz="1800" u="sng" dirty="0" smtClean="0">
                          <a:solidFill>
                            <a:schemeClr val="tx1"/>
                          </a:solidFill>
                          <a:effectLst/>
                        </a:rPr>
                        <a:t>Динамика </a:t>
                      </a:r>
                      <a:r>
                        <a:rPr lang="ru-RU" sz="1800" u="sng" dirty="0">
                          <a:solidFill>
                            <a:schemeClr val="tx1"/>
                          </a:solidFill>
                          <a:effectLst/>
                        </a:rPr>
                        <a:t>демографических показателей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1200"/>
                        </a:spcAft>
                      </a:pPr>
                      <a:r>
                        <a:rPr lang="ru-RU" sz="1400">
                          <a:effectLst/>
                        </a:rPr>
                        <a:t>2014г.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1200"/>
                        </a:spcAft>
                      </a:pPr>
                      <a:r>
                        <a:rPr lang="ru-RU" sz="1400">
                          <a:effectLst/>
                        </a:rPr>
                        <a:t>2015г.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1200"/>
                        </a:spcAft>
                      </a:pPr>
                      <a:r>
                        <a:rPr lang="ru-RU" sz="1400">
                          <a:effectLst/>
                        </a:rPr>
                        <a:t>2016г.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56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</a:rPr>
                        <a:t>Абс.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dirty="0">
                          <a:effectLst/>
                        </a:rPr>
                        <a:t>Показатель 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effectLst/>
                        </a:rPr>
                        <a:t>(</a:t>
                      </a:r>
                      <a:r>
                        <a:rPr lang="ru-RU" sz="800" dirty="0">
                          <a:effectLst/>
                        </a:rPr>
                        <a:t>1000 насел.)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effectLst/>
                        </a:rPr>
                        <a:t>Абс.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dirty="0">
                          <a:effectLst/>
                        </a:rPr>
                        <a:t>Показатель </a:t>
                      </a:r>
                      <a:r>
                        <a:rPr lang="ru-RU" sz="800" dirty="0" smtClean="0">
                          <a:effectLst/>
                        </a:rPr>
                        <a:t>(</a:t>
                      </a: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effectLst/>
                        </a:rPr>
                        <a:t>1000 </a:t>
                      </a:r>
                      <a:r>
                        <a:rPr lang="ru-RU" sz="800" dirty="0">
                          <a:effectLst/>
                        </a:rPr>
                        <a:t>насел.)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 err="1">
                          <a:effectLst/>
                        </a:rPr>
                        <a:t>Абс</a:t>
                      </a:r>
                      <a:r>
                        <a:rPr lang="ru-RU" sz="1100" dirty="0">
                          <a:effectLst/>
                        </a:rPr>
                        <a:t>.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dirty="0">
                          <a:effectLst/>
                        </a:rPr>
                        <a:t>Показатель </a:t>
                      </a:r>
                      <a:endParaRPr lang="ru-RU" sz="800" dirty="0" smtClean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800" dirty="0" smtClean="0">
                          <a:effectLst/>
                        </a:rPr>
                        <a:t>(</a:t>
                      </a:r>
                      <a:r>
                        <a:rPr lang="ru-RU" sz="800" dirty="0">
                          <a:effectLst/>
                        </a:rPr>
                        <a:t>1000 насел.)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277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1200"/>
                        </a:spcAft>
                      </a:pPr>
                      <a:r>
                        <a:rPr lang="ru-RU" sz="1100">
                          <a:effectLst/>
                        </a:rPr>
                        <a:t>Рождаемость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 dirty="0">
                          <a:effectLst/>
                        </a:rPr>
                        <a:t>507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effectLst/>
                        </a:rPr>
                        <a:t>14,5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 dirty="0">
                          <a:effectLst/>
                        </a:rPr>
                        <a:t>411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>
                          <a:effectLst/>
                        </a:rPr>
                        <a:t>12,1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>
                          <a:effectLst/>
                        </a:rPr>
                        <a:t>366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effectLst/>
                        </a:rPr>
                        <a:t>10,9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5277">
                <a:tc>
                  <a:txBody>
                    <a:bodyPr/>
                    <a:lstStyle/>
                    <a:p>
                      <a:pPr algn="ctr">
                        <a:lnSpc>
                          <a:spcPts val="1680"/>
                        </a:lnSpc>
                        <a:spcAft>
                          <a:spcPts val="1200"/>
                        </a:spcAft>
                      </a:pPr>
                      <a:r>
                        <a:rPr lang="ru-RU" sz="1100">
                          <a:effectLst/>
                        </a:rPr>
                        <a:t>Смертность</a:t>
                      </a:r>
                      <a:endParaRPr lang="ru-RU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>
                          <a:effectLst/>
                        </a:rPr>
                        <a:t>556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effectLst/>
                        </a:rPr>
                        <a:t>16,1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 dirty="0">
                          <a:effectLst/>
                        </a:rPr>
                        <a:t>523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effectLst/>
                        </a:rPr>
                        <a:t>15,4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 dirty="0">
                          <a:effectLst/>
                        </a:rPr>
                        <a:t>522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effectLst/>
                        </a:rPr>
                        <a:t>15,5</a:t>
                      </a:r>
                      <a:endParaRPr lang="ru-RU" sz="1100" b="1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8807">
                <a:tc>
                  <a:txBody>
                    <a:bodyPr/>
                    <a:lstStyle/>
                    <a:p>
                      <a:pPr algn="r">
                        <a:lnSpc>
                          <a:spcPts val="1680"/>
                        </a:lnSpc>
                        <a:spcAft>
                          <a:spcPts val="1200"/>
                        </a:spcAft>
                      </a:pPr>
                      <a:r>
                        <a:rPr lang="ru-RU" sz="1000" dirty="0">
                          <a:effectLst/>
                        </a:rPr>
                        <a:t>Естественный прирост (убыль) населения</a:t>
                      </a:r>
                      <a:endParaRPr lang="ru-RU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b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>
                          <a:effectLst/>
                        </a:rPr>
                        <a:t>-49</a:t>
                      </a:r>
                      <a:endParaRPr lang="ru-RU" sz="1100" b="1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-1,4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 dirty="0">
                          <a:solidFill>
                            <a:schemeClr val="tx1"/>
                          </a:solidFill>
                          <a:effectLst/>
                        </a:rPr>
                        <a:t>-112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</a:rPr>
                        <a:t>-3,3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0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-156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200"/>
                        </a:spcAft>
                      </a:pPr>
                      <a:r>
                        <a:rPr lang="ru-RU" sz="11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-4,6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27858998"/>
              </p:ext>
            </p:extLst>
          </p:nvPr>
        </p:nvGraphicFramePr>
        <p:xfrm>
          <a:off x="323528" y="2924944"/>
          <a:ext cx="7848871" cy="37444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2907"/>
                <a:gridCol w="928957"/>
                <a:gridCol w="924883"/>
                <a:gridCol w="924883"/>
                <a:gridCol w="924883"/>
                <a:gridCol w="941179"/>
                <a:gridCol w="941179"/>
              </a:tblGrid>
              <a:tr h="38403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700" dirty="0">
                          <a:solidFill>
                            <a:schemeClr val="tx1"/>
                          </a:solidFill>
                          <a:effectLst/>
                        </a:rPr>
                        <a:t>Заболеваемость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2015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2016год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effectLst/>
                        </a:rPr>
                        <a:t>Показатель по Иркуткой области за 2015 год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24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</a:rPr>
                        <a:t>А</a:t>
                      </a:r>
                      <a:r>
                        <a:rPr lang="ru-RU" sz="1200" b="1" dirty="0">
                          <a:effectLst/>
                        </a:rPr>
                        <a:t>бс</a:t>
                      </a:r>
                      <a:r>
                        <a:rPr lang="ru-RU" sz="1100" b="1" dirty="0">
                          <a:effectLst/>
                        </a:rPr>
                        <a:t>.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effectLst/>
                        </a:rPr>
                        <a:t>Показатель</a:t>
                      </a:r>
                      <a:r>
                        <a:rPr lang="ru-RU" sz="1000" b="1" dirty="0">
                          <a:effectLst/>
                        </a:rPr>
                        <a:t> на 100 000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7030A0"/>
                          </a:solidFill>
                          <a:effectLst/>
                        </a:rPr>
                        <a:t>А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/>
                        </a:rPr>
                        <a:t>бс</a:t>
                      </a:r>
                      <a:r>
                        <a:rPr lang="ru-RU" sz="1100" b="1" dirty="0">
                          <a:solidFill>
                            <a:srgbClr val="7030A0"/>
                          </a:solidFill>
                          <a:effectLst/>
                        </a:rPr>
                        <a:t>.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7030A0"/>
                          </a:solidFill>
                          <a:effectLst/>
                        </a:rPr>
                        <a:t>Показатель</a:t>
                      </a:r>
                      <a:r>
                        <a:rPr lang="ru-RU" sz="1000" b="1" dirty="0">
                          <a:solidFill>
                            <a:srgbClr val="7030A0"/>
                          </a:solidFill>
                          <a:effectLst/>
                        </a:rPr>
                        <a:t> на 100 000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</a:rPr>
                        <a:t>А</a:t>
                      </a:r>
                      <a:r>
                        <a:rPr lang="ru-RU" sz="1200" b="1">
                          <a:effectLst/>
                        </a:rPr>
                        <a:t>бс</a:t>
                      </a:r>
                      <a:r>
                        <a:rPr lang="ru-RU" sz="1100" b="1">
                          <a:effectLst/>
                        </a:rPr>
                        <a:t>.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>
                          <a:effectLst/>
                        </a:rPr>
                        <a:t>Показатель</a:t>
                      </a:r>
                      <a:r>
                        <a:rPr lang="ru-RU" sz="1000" b="1">
                          <a:effectLst/>
                        </a:rPr>
                        <a:t> на 100 000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Общая (всего по району)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64 922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191 076,3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/>
                        </a:rPr>
                        <a:t>63 484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188 716,2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60 867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180 930,3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74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</a:t>
                      </a:r>
                      <a:r>
                        <a:rPr lang="ru-RU" sz="1200" dirty="0" smtClean="0">
                          <a:effectLst/>
                        </a:rPr>
                        <a:t> </a:t>
                      </a:r>
                      <a:r>
                        <a:rPr lang="ru-RU" sz="1200" dirty="0">
                          <a:effectLst/>
                        </a:rPr>
                        <a:t>т.ч впервые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32 858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96 706,6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/>
                        </a:rPr>
                        <a:t>30 557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90 832,6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32 338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95 177,3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Болезни органов дыхания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15 472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45 536,7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/>
                        </a:rPr>
                        <a:t>13 631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40 519,0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15 544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45 749,5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Болезни органов кровообращения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8 877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26 126,5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/>
                        </a:rPr>
                        <a:t>9 122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27 115,7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 7 410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21 808,6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Болезни органов пищеварения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6 822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20 078,3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/>
                        </a:rPr>
                        <a:t>7 717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22 939,3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4 796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14 114,5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610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Внешние причины (травмы, отравления)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3 009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8 855,9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/>
                        </a:rPr>
                        <a:t>1 434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4 262,7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3 603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10 605,6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220715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>
          <a:xfrm>
            <a:off x="571500" y="76200"/>
            <a:ext cx="8001000" cy="288925"/>
          </a:xfrm>
        </p:spPr>
        <p:txBody>
          <a:bodyPr/>
          <a:lstStyle/>
          <a:p>
            <a:pPr algn="ctr">
              <a:defRPr/>
            </a:pPr>
            <a:r>
              <a:rPr lang="ru-RU" sz="1800" dirty="0" smtClean="0"/>
              <a:t>СМЕРТНОСТЬ ОТ СОЦИАЛЬНО-ЗНАЧИМЫХ  ЗАБОЛЕВАНИЙ</a:t>
            </a:r>
            <a:endParaRPr lang="ru-RU" sz="1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A888F96-7926-4D98-BC25-6913DA74EAFB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graphicFrame>
        <p:nvGraphicFramePr>
          <p:cNvPr id="21508" name="Диаграмма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94486751"/>
              </p:ext>
            </p:extLst>
          </p:nvPr>
        </p:nvGraphicFramePr>
        <p:xfrm>
          <a:off x="392113" y="625475"/>
          <a:ext cx="8686800" cy="5421313"/>
        </p:xfrm>
        <a:graphic>
          <a:graphicData uri="http://schemas.openxmlformats.org/presentationml/2006/ole">
            <p:oleObj spid="_x0000_s1030" name="Диаграмма" r:id="rId3" imgW="8696516" imgH="5429250" progId="Excel.Sheet.8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383360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dirty="0" smtClean="0"/>
              <a:t>Структура смертности</a:t>
            </a:r>
            <a:endParaRPr lang="ru-RU" dirty="0"/>
          </a:p>
        </p:txBody>
      </p:sp>
      <p:graphicFrame>
        <p:nvGraphicFramePr>
          <p:cNvPr id="22531" name="Содержимое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72167638"/>
              </p:ext>
            </p:extLst>
          </p:nvPr>
        </p:nvGraphicFramePr>
        <p:xfrm>
          <a:off x="307975" y="1558925"/>
          <a:ext cx="8686800" cy="4300538"/>
        </p:xfrm>
        <a:graphic>
          <a:graphicData uri="http://schemas.openxmlformats.org/presentationml/2006/ole">
            <p:oleObj spid="_x0000_s2054" name="Диаграмма" r:id="rId3" imgW="8696516" imgH="4305110" progId="Excel.Sheet.8">
              <p:embed/>
            </p:oleObj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1C2A22-8695-4564-889A-8CE4AD8A4BE2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428736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2291"/>
            <a:ext cx="8731696" cy="595536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effectLst/>
              </a:rPr>
              <a:t>Динамика заболеваемости сифилисом  за 3 года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87083908"/>
              </p:ext>
            </p:extLst>
          </p:nvPr>
        </p:nvGraphicFramePr>
        <p:xfrm>
          <a:off x="285720" y="714356"/>
          <a:ext cx="8786874" cy="5727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00198"/>
                <a:gridCol w="949214"/>
                <a:gridCol w="1357322"/>
                <a:gridCol w="893926"/>
                <a:gridCol w="1360046"/>
                <a:gridCol w="997408"/>
                <a:gridCol w="1428760"/>
              </a:tblGrid>
              <a:tr h="156460">
                <a:tc rowSpan="2"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u="none" dirty="0">
                          <a:solidFill>
                            <a:srgbClr val="FF0000"/>
                          </a:solidFill>
                          <a:effectLst/>
                        </a:rPr>
                        <a:t>Сифилис </a:t>
                      </a: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u="none" dirty="0">
                          <a:solidFill>
                            <a:srgbClr val="FF0000"/>
                          </a:solidFill>
                          <a:effectLst/>
                        </a:rPr>
                        <a:t>(по формам)</a:t>
                      </a:r>
                      <a:endParaRPr lang="ru-RU" sz="1400" u="none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/>
                </a:tc>
                <a:tc gridSpan="2"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u="non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  <a:endParaRPr lang="ru-RU" sz="1200" u="non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223" marR="53223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u="non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</a:t>
                      </a:r>
                      <a:endParaRPr lang="ru-RU" sz="1200" u="non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223" marR="53223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u="non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г.</a:t>
                      </a:r>
                      <a:endParaRPr lang="ru-RU" sz="1200" u="non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223" marR="53223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776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Абс. </a:t>
                      </a:r>
                      <a:r>
                        <a:rPr lang="ru-RU" sz="1200" b="0" dirty="0" smtClean="0">
                          <a:effectLst/>
                        </a:rPr>
                        <a:t>число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</a:rPr>
                        <a:t>Показатель на 100 000 населения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Абс. </a:t>
                      </a:r>
                      <a:r>
                        <a:rPr lang="ru-RU" sz="1200" b="0" dirty="0" smtClean="0">
                          <a:effectLst/>
                        </a:rPr>
                        <a:t>число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 smtClean="0">
                          <a:effectLst/>
                        </a:rPr>
                        <a:t>Показатель на 100 000 населения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Абс. </a:t>
                      </a: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число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Показатель на 100 000 населения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390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Всего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31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89,9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17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50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41,6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0066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Р</a:t>
                      </a:r>
                      <a:r>
                        <a:rPr lang="ru-RU" sz="1400" b="0" dirty="0" smtClean="0">
                          <a:effectLst/>
                        </a:rPr>
                        <a:t>анний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28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81,2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16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47,1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32,7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958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Первичный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3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8,7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8,7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7850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 smtClean="0">
                          <a:effectLst/>
                        </a:rPr>
                        <a:t>Вторичный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8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23,2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5,9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5,9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612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Ранний </a:t>
                      </a:r>
                      <a:r>
                        <a:rPr lang="ru-RU" sz="1400" b="0" dirty="0" smtClean="0">
                          <a:effectLst/>
                        </a:rPr>
                        <a:t>скрытый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17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49,3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9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26,5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17,8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612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Поздний </a:t>
                      </a:r>
                      <a:r>
                        <a:rPr lang="ru-RU" sz="1400" b="0" dirty="0" smtClean="0">
                          <a:effectLst/>
                        </a:rPr>
                        <a:t>скрытый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0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en-US" sz="1200" b="0" dirty="0">
                          <a:effectLst/>
                        </a:rPr>
                        <a:t>0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-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612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Ранний нейросифилис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2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5,8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8,9</a:t>
                      </a:r>
                      <a:endParaRPr lang="ru-RU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612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Нейросифилис поздний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0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2,9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2,9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7612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lang="ru-RU" sz="1400" b="0" dirty="0">
                          <a:effectLst/>
                        </a:rPr>
                        <a:t>Сифилис неуточненный</a:t>
                      </a:r>
                      <a:endParaRPr lang="ru-RU" sz="14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0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89,9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 dirty="0">
                          <a:effectLst/>
                        </a:rPr>
                        <a:t>1</a:t>
                      </a:r>
                      <a:endParaRPr lang="ru-RU" sz="12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0">
                          <a:effectLst/>
                        </a:rPr>
                        <a:t>50</a:t>
                      </a:r>
                      <a:endParaRPr lang="ru-RU" sz="1200" b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5,9</a:t>
                      </a:r>
                      <a:endParaRPr lang="ru-RU" sz="12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0773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737756"/>
              </p:ext>
            </p:extLst>
          </p:nvPr>
        </p:nvGraphicFramePr>
        <p:xfrm>
          <a:off x="0" y="363125"/>
          <a:ext cx="9143999" cy="45862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90487"/>
                <a:gridCol w="1242252"/>
                <a:gridCol w="1242252"/>
                <a:gridCol w="1242252"/>
                <a:gridCol w="1242252"/>
                <a:gridCol w="1242252"/>
                <a:gridCol w="1242252"/>
              </a:tblGrid>
              <a:tr h="297610">
                <a:tc rowSpan="2"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/>
                </a:tc>
                <a:tc gridSpan="2"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2000" u="non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  <a:endParaRPr lang="ru-RU" sz="1400" u="non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223" marR="53223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2000" u="non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</a:t>
                      </a:r>
                      <a:endParaRPr lang="ru-RU" sz="1400" u="non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223" marR="53223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2000" u="none" dirty="0" smtClean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</a:t>
                      </a:r>
                      <a:r>
                        <a:rPr lang="ru-RU" sz="2000" u="none" dirty="0"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400" u="none" dirty="0"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3223" marR="53223" marT="0" marB="0"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34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effectLst/>
                        </a:rPr>
                        <a:t>Абс</a:t>
                      </a:r>
                      <a:r>
                        <a:rPr lang="ru-RU" sz="1200" b="1" dirty="0">
                          <a:effectLst/>
                        </a:rPr>
                        <a:t>. число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Показатель на 100 000 населения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</a:rPr>
                        <a:t>Абс</a:t>
                      </a:r>
                      <a:r>
                        <a:rPr lang="ru-RU" sz="1200" b="1" dirty="0">
                          <a:effectLst/>
                        </a:rPr>
                        <a:t>. </a:t>
                      </a:r>
                      <a:r>
                        <a:rPr lang="ru-RU" sz="1200" b="1" dirty="0" smtClean="0">
                          <a:effectLst/>
                        </a:rPr>
                        <a:t>число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effectLst/>
                        </a:rPr>
                        <a:t>Показатель на 100 000 населения</a:t>
                      </a:r>
                      <a:endParaRPr lang="ru-RU" sz="105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Абс</a:t>
                      </a: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 число</a:t>
                      </a:r>
                      <a:endParaRPr lang="ru-RU" sz="14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0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Показатель на 100 000 населения</a:t>
                      </a:r>
                      <a:endParaRPr lang="ru-RU" sz="105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699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Гонорея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58,0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55,9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56,5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636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Хламидиоз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17,4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20,6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32,7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636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Трихомониаз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59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171,1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56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164,8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53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157,5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636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Герпетическая инфекция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20,3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23,5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14,8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982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kumimoji="0" lang="ru-RU" sz="1400" b="1" kern="1200" dirty="0" err="1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Аногенитальные</a:t>
                      </a: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бородавки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11,6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32,3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17,8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636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Микроспория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17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49,3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41,2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38,6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636">
                <a:tc>
                  <a:txBody>
                    <a:bodyPr/>
                    <a:lstStyle/>
                    <a:p>
                      <a:pPr marR="339725" algn="l">
                        <a:spcAft>
                          <a:spcPts val="0"/>
                        </a:spcAft>
                      </a:pPr>
                      <a:r>
                        <a:rPr kumimoji="0" lang="ru-RU" sz="14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Чесотка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3223" marR="53223" marT="0" marB="0" anchor="ctr"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46,4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11,7</a:t>
                      </a:r>
                      <a:endParaRPr lang="ru-RU" sz="16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b="1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5,9</a:t>
                      </a:r>
                      <a:endParaRPr lang="ru-RU" sz="16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107504" y="-6931"/>
            <a:ext cx="9036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FF0000"/>
                </a:solidFill>
              </a:rPr>
              <a:t>Состояние заболеваемости ИППП и заразными кожными </a:t>
            </a:r>
            <a:r>
              <a:rPr lang="ru-RU" sz="2000" b="1" dirty="0" smtClean="0">
                <a:solidFill>
                  <a:srgbClr val="FF0000"/>
                </a:solidFill>
              </a:rPr>
              <a:t>заболеваниями</a:t>
            </a: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045775364"/>
              </p:ext>
            </p:extLst>
          </p:nvPr>
        </p:nvGraphicFramePr>
        <p:xfrm>
          <a:off x="341276" y="5103832"/>
          <a:ext cx="8659880" cy="17513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87848"/>
                <a:gridCol w="4572032"/>
              </a:tblGrid>
              <a:tr h="20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СНИЖЕНИЕ ЗАБОЛЕВАЕМОСТИ:</a:t>
                      </a:r>
                      <a:endParaRPr lang="ru-RU" sz="14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РОСТ ЗАБОЛЕВАЕМОСТИ: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0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Сифилис на 3 случая – 17,6%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Микоплазмоз на 7 случаев – 87,5%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0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Чесотка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 2 случая – 50%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Уреаплазмоз на 19 случаев -70,3%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0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Кандидоз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на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4 случая – 16%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БВ на 65 случаев – 74,7%</a:t>
                      </a:r>
                      <a:endParaRPr lang="ru-RU" sz="1400" b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5781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solidFill>
                            <a:schemeClr val="tx1"/>
                          </a:solidFill>
                          <a:effectLst/>
                        </a:rPr>
                        <a:t>Аногенит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бородавки на 5 случаев – 45,4%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Хламидиоз на 7 случая -57.1%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0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ИППП на 10 случаев – 8,4%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М</a:t>
                      </a:r>
                      <a:r>
                        <a:rPr lang="ru-RU" sz="1400" b="1" dirty="0" smtClean="0">
                          <a:effectLst/>
                        </a:rPr>
                        <a:t>икозы </a:t>
                      </a:r>
                      <a:r>
                        <a:rPr lang="ru-RU" sz="1400" b="1" dirty="0">
                          <a:effectLst/>
                        </a:rPr>
                        <a:t>на 2 случая -16,6%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0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chemeClr val="tx1"/>
                          </a:solidFill>
                          <a:effectLst/>
                        </a:rPr>
                        <a:t>Микроспории на 1 случай -7,1%</a:t>
                      </a:r>
                      <a:endParaRPr lang="ru-RU" sz="14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effectLst/>
                        </a:rPr>
                        <a:t>Урогенитальные</a:t>
                      </a:r>
                      <a:r>
                        <a:rPr lang="ru-RU" sz="1400" b="1" dirty="0">
                          <a:effectLst/>
                        </a:rPr>
                        <a:t> инфекции на 87 случаев – </a:t>
                      </a:r>
                      <a:r>
                        <a:rPr lang="ru-RU" sz="1400" b="1" dirty="0" smtClean="0">
                          <a:effectLst/>
                        </a:rPr>
                        <a:t>60.8</a:t>
                      </a:r>
                      <a:r>
                        <a:rPr lang="ru-RU" sz="1400" b="1" dirty="0">
                          <a:effectLst/>
                        </a:rPr>
                        <a:t>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2095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</a:rPr>
                        <a:t>Трихомоноз 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на 3 случая – 5,3%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Герпес </a:t>
                      </a:r>
                      <a:r>
                        <a:rPr lang="ru-RU" sz="1400" b="1" dirty="0" smtClean="0">
                          <a:effectLst/>
                        </a:rPr>
                        <a:t>урогенитальный</a:t>
                      </a:r>
                      <a:r>
                        <a:rPr lang="ru-RU" sz="1400" b="1" baseline="0" dirty="0" smtClean="0">
                          <a:effectLst/>
                        </a:rPr>
                        <a:t> н</a:t>
                      </a:r>
                      <a:r>
                        <a:rPr lang="ru-RU" sz="1400" b="1" dirty="0" smtClean="0">
                          <a:effectLst/>
                        </a:rPr>
                        <a:t>а </a:t>
                      </a:r>
                      <a:r>
                        <a:rPr lang="ru-RU" sz="1400" b="1" dirty="0">
                          <a:effectLst/>
                        </a:rPr>
                        <a:t>3 случая- 37,5%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51310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81840873"/>
              </p:ext>
            </p:extLst>
          </p:nvPr>
        </p:nvGraphicFramePr>
        <p:xfrm>
          <a:off x="107505" y="548680"/>
          <a:ext cx="8352927" cy="5952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6141"/>
                <a:gridCol w="1898393"/>
                <a:gridCol w="1898393"/>
              </a:tblGrid>
              <a:tr h="673569">
                <a:tc>
                  <a:txBody>
                    <a:bodyPr/>
                    <a:lstStyle/>
                    <a:p>
                      <a:r>
                        <a:rPr kumimoji="0" lang="ru-RU" sz="160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Показатели профилактической работы</a:t>
                      </a:r>
                      <a:endParaRPr lang="ru-RU" sz="1600" dirty="0"/>
                    </a:p>
                  </a:txBody>
                  <a:tcP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2016 год </a:t>
                      </a:r>
                      <a:endParaRPr lang="ru-RU" sz="1600" dirty="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u="sng" dirty="0" smtClean="0"/>
                        <a:t>Рекомендуемый норматив</a:t>
                      </a:r>
                      <a:endParaRPr lang="ru-RU" sz="1600" u="sng" dirty="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300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 профилактических серологических исследований на 1000 прикрепленного населения</a:t>
                      </a:r>
                      <a:endParaRPr lang="ru-RU" sz="11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568,2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500 серологических тестов на 1000 прикрепленного населения</a:t>
                      </a:r>
                      <a:endParaRPr lang="ru-RU" sz="12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13">
                <a:tc>
                  <a:txBody>
                    <a:bodyPr/>
                    <a:lstStyle/>
                    <a:p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Количество привлеченных к обследованию на сифилис </a:t>
                      </a:r>
                      <a:r>
                        <a:rPr kumimoji="0" lang="ru-RU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серопозитивных</a:t>
                      </a:r>
                      <a:r>
                        <a:rPr kumimoji="0" lang="ru-RU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лиц</a:t>
                      </a:r>
                      <a:endParaRPr lang="ru-RU" sz="11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Процент обследования в стационаре 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( с учетом обследования на догоспитальном этапе)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7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Активное выявление больных сифилисом, всего: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28,6%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45%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Активное выявление заразных форм сифилиса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7,1%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10-15%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Количество 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больных сифилисом, выявленных у декретированного контингента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15%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15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Количество 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больных сифилисом выявленных среди доноров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100%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815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Активное выявление больных гонореей, всего: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21%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Не менее 25%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062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Активное выявление больных хламидиозом, всего:</a:t>
                      </a:r>
                      <a:endParaRPr lang="ru-RU" sz="14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0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Не менее 25%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5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Активное выявление больных </a:t>
                      </a:r>
                      <a:r>
                        <a:rPr lang="ru-RU" sz="1400" dirty="0" err="1">
                          <a:effectLst/>
                          <a:latin typeface="Times New Roman"/>
                          <a:ea typeface="Times New Roman"/>
                        </a:rPr>
                        <a:t>аногенитальными</a:t>
                      </a: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 венерическими бородавками, всего:</a:t>
                      </a:r>
                      <a:endParaRPr lang="ru-RU" sz="14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16,6%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Не менее 25%</a:t>
                      </a:r>
                      <a:endParaRPr lang="ru-RU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5536" y="44624"/>
            <a:ext cx="82089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Рейтинговые показатели профилактической работы</a:t>
            </a:r>
          </a:p>
        </p:txBody>
      </p:sp>
    </p:spTree>
    <p:extLst>
      <p:ext uri="{BB962C8B-B14F-4D97-AF65-F5344CB8AC3E}">
        <p14:creationId xmlns="" xmlns:p14="http://schemas.microsoft.com/office/powerpoint/2010/main" val="242471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10353218"/>
              </p:ext>
            </p:extLst>
          </p:nvPr>
        </p:nvGraphicFramePr>
        <p:xfrm>
          <a:off x="142843" y="357166"/>
          <a:ext cx="8858313" cy="621781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291367"/>
                <a:gridCol w="1633204"/>
                <a:gridCol w="1710976"/>
                <a:gridCol w="2255377"/>
                <a:gridCol w="967389"/>
              </a:tblGrid>
              <a:tr h="0">
                <a:tc gridSpan="5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7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Отделения ЛПУ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Поступило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Выписано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Обследовано на сифилис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% охвата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72173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Неврологическое отделение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497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457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292- в стационаре, невролог </a:t>
                      </a:r>
                      <a:r>
                        <a:rPr lang="ru-RU" sz="1200" dirty="0" smtClean="0">
                          <a:effectLst/>
                        </a:rPr>
                        <a:t>амб. </a:t>
                      </a:r>
                      <a:r>
                        <a:rPr lang="ru-RU" sz="1200" dirty="0">
                          <a:effectLst/>
                        </a:rPr>
                        <a:t>– 88; терапевт </a:t>
                      </a:r>
                      <a:r>
                        <a:rPr lang="ru-RU" sz="1200" dirty="0" smtClean="0">
                          <a:effectLst/>
                        </a:rPr>
                        <a:t>амб.- </a:t>
                      </a:r>
                      <a:r>
                        <a:rPr lang="ru-RU" sz="1200" dirty="0">
                          <a:effectLst/>
                        </a:rPr>
                        <a:t>2333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60748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Терапевтическое отделение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1078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1047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809- в стационаре;</a:t>
                      </a: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Терапевт амб -2333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0249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Инфекционное отделение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484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477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255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53,4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0249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Хирургическое отделение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1031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1007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1216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120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960748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Гинекологическое отделение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574</a:t>
                      </a: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Медицинские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аборты - 245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574</a:t>
                      </a: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Медицинские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аборты - </a:t>
                      </a:r>
                      <a:r>
                        <a:rPr lang="ru-RU" sz="1200" dirty="0">
                          <a:effectLst/>
                        </a:rPr>
                        <a:t>245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242-в стационаре;</a:t>
                      </a: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Гинекологи</a:t>
                      </a:r>
                      <a:r>
                        <a:rPr lang="ru-RU" sz="1200" baseline="0" dirty="0" smtClean="0">
                          <a:effectLst/>
                        </a:rPr>
                        <a:t> </a:t>
                      </a:r>
                      <a:r>
                        <a:rPr lang="ru-RU" sz="1200" dirty="0" smtClean="0">
                          <a:effectLst/>
                        </a:rPr>
                        <a:t>амбулаторно -1619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640499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Родильное отделение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427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390 в </a:t>
                      </a:r>
                      <a:r>
                        <a:rPr lang="ru-RU" sz="1200" dirty="0" smtClean="0">
                          <a:effectLst/>
                        </a:rPr>
                        <a:t>родильном</a:t>
                      </a:r>
                      <a:r>
                        <a:rPr lang="ru-RU" sz="1200" baseline="0" dirty="0" smtClean="0">
                          <a:effectLst/>
                        </a:rPr>
                        <a:t> отделении</a:t>
                      </a:r>
                    </a:p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1054 амбулаторно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80375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Педиатрическое отделение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813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814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426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52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80375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Фтизиатрическое отделение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72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110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152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0249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Дневные стационары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220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0249">
                <a:tc>
                  <a:txBody>
                    <a:bodyPr/>
                    <a:lstStyle/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При </a:t>
                      </a:r>
                      <a:r>
                        <a:rPr lang="ru-RU" sz="1200" dirty="0" smtClean="0">
                          <a:effectLst/>
                        </a:rPr>
                        <a:t>поликлинике</a:t>
                      </a:r>
                    </a:p>
                    <a:p>
                      <a:pPr marR="339725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</a:rPr>
                        <a:t>дневной стационар</a:t>
                      </a:r>
                      <a:endParaRPr lang="ru-RU" sz="1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/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593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593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593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R="339725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7030A0"/>
                          </a:solidFill>
                          <a:effectLst/>
                        </a:rPr>
                        <a:t>100</a:t>
                      </a:r>
                      <a:endParaRPr lang="ru-RU" sz="1400" dirty="0">
                        <a:solidFill>
                          <a:srgbClr val="7030A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5549" marR="35549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063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856857413"/>
              </p:ext>
            </p:extLst>
          </p:nvPr>
        </p:nvGraphicFramePr>
        <p:xfrm>
          <a:off x="215010" y="0"/>
          <a:ext cx="8928990" cy="26167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73501"/>
                <a:gridCol w="761721"/>
                <a:gridCol w="761721"/>
                <a:gridCol w="761721"/>
                <a:gridCol w="761721"/>
                <a:gridCol w="761721"/>
                <a:gridCol w="761721"/>
                <a:gridCol w="761721"/>
                <a:gridCol w="761721"/>
                <a:gridCol w="761721"/>
              </a:tblGrid>
              <a:tr h="53251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</a:rPr>
                        <a:t>Туберкулез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Заболеваемость на 100 000 </a:t>
                      </a:r>
                      <a:r>
                        <a:rPr lang="ru-RU" sz="1200" dirty="0" err="1">
                          <a:effectLst/>
                        </a:rPr>
                        <a:t>насселения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Болезненность на 100 000 насселения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Смертность на 100 000 насселения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26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r>
                        <a:rPr lang="ru-RU" sz="1200" dirty="0" smtClean="0">
                          <a:effectLst/>
                        </a:rPr>
                        <a:t>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8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Чунский район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174,0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182,5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160,5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568,4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500,3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570,7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26,1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38,3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17,8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84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Иркутская область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122,1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119,1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108,4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326,6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295,5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2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</a:rPr>
                        <a:t>Темп роста (снижения) показателя по сравнению с 2015 годом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-12,1%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+14,1%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- 53,5%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21094993"/>
              </p:ext>
            </p:extLst>
          </p:nvPr>
        </p:nvGraphicFramePr>
        <p:xfrm>
          <a:off x="189174" y="3286125"/>
          <a:ext cx="8954825" cy="3375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44195"/>
                <a:gridCol w="1110069"/>
                <a:gridCol w="1071570"/>
                <a:gridCol w="1000132"/>
                <a:gridCol w="928694"/>
                <a:gridCol w="1500165"/>
              </a:tblGrid>
              <a:tr h="652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Показатели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2014г.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2015г.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7030A0"/>
                          </a:solidFill>
                          <a:effectLst/>
                        </a:rPr>
                        <a:t>2016г.</a:t>
                      </a:r>
                      <a:endParaRPr lang="ru-RU" sz="1100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ИО 2016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факт</a:t>
                      </a:r>
                      <a:endParaRPr lang="ru-RU" sz="1200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Целевой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 показатель</a:t>
                      </a:r>
                      <a:endParaRPr lang="ru-RU" sz="12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ИО 2016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1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Охват населения профосмотрами на туберкулез в целом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64,7</a:t>
                      </a:r>
                      <a:r>
                        <a:rPr lang="en-US" sz="1400" b="1" dirty="0">
                          <a:effectLst/>
                        </a:rPr>
                        <a:t>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66</a:t>
                      </a:r>
                      <a:r>
                        <a:rPr lang="ru-RU" sz="1400" b="1" dirty="0">
                          <a:effectLst/>
                        </a:rPr>
                        <a:t>,</a:t>
                      </a:r>
                      <a:r>
                        <a:rPr lang="en-US" sz="1400" b="1" dirty="0">
                          <a:effectLst/>
                        </a:rPr>
                        <a:t>3%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69</a:t>
                      </a:r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1%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78,4</a:t>
                      </a: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75</a:t>
                      </a: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1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Охват населения в возрасте 1-14 лет туберкулинодиагностикой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88</a:t>
                      </a:r>
                      <a:r>
                        <a:rPr lang="ru-RU" sz="1400" b="1">
                          <a:effectLst/>
                        </a:rPr>
                        <a:t>,</a:t>
                      </a:r>
                      <a:r>
                        <a:rPr lang="en-US" sz="1400" b="1">
                          <a:effectLst/>
                        </a:rPr>
                        <a:t>9%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</a:rPr>
                        <a:t>73</a:t>
                      </a:r>
                      <a:r>
                        <a:rPr lang="ru-RU" sz="1400" b="1" dirty="0">
                          <a:effectLst/>
                        </a:rPr>
                        <a:t>,</a:t>
                      </a:r>
                      <a:r>
                        <a:rPr lang="en-US" sz="1400" b="1" dirty="0">
                          <a:effectLst/>
                        </a:rPr>
                        <a:t>7%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86</a:t>
                      </a:r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</a:rPr>
                        <a:t>,</a:t>
                      </a:r>
                      <a:r>
                        <a:rPr lang="en-US" sz="1400" b="1" dirty="0">
                          <a:solidFill>
                            <a:srgbClr val="7030A0"/>
                          </a:solidFill>
                          <a:effectLst/>
                        </a:rPr>
                        <a:t>8%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94,2</a:t>
                      </a: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98</a:t>
                      </a: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3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Охват населения 15 лет и старше профилактическими флюорографическими осмотрами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</a:rPr>
                        <a:t>57</a:t>
                      </a:r>
                      <a:r>
                        <a:rPr lang="ru-RU" sz="1400" b="1">
                          <a:effectLst/>
                        </a:rPr>
                        <a:t>,7%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63,3%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</a:rPr>
                        <a:t>64,0%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73,9</a:t>
                      </a: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Calibri"/>
                          <a:cs typeface="Times New Roman"/>
                        </a:rPr>
                        <a:t>70</a:t>
                      </a: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28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Удельный вес больных, выявленных при профилактических осмотрах от общего числа впервые выявленных больных туберкулезом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65,4%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68,3%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7030A0"/>
                          </a:solidFill>
                          <a:effectLst/>
                        </a:rPr>
                        <a:t>72,2%</a:t>
                      </a:r>
                      <a:endParaRPr lang="ru-RU" sz="1100" b="1" dirty="0">
                        <a:solidFill>
                          <a:srgbClr val="7030A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79512" y="2656548"/>
            <a:ext cx="889308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Работа общей лечебной сети по выявлению туберкулеза в 2016 году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Осмотрено флюорографически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727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человек (64%) из 26 149-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зр. </a:t>
            </a:r>
            <a:r>
              <a:rPr lang="ru-RU" sz="1400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ас., из них подростков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1 155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95,6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%) от общего числа подростков.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390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9534363"/>
              </p:ext>
            </p:extLst>
          </p:nvPr>
        </p:nvGraphicFramePr>
        <p:xfrm>
          <a:off x="323528" y="1052736"/>
          <a:ext cx="8463314" cy="12682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2456"/>
                <a:gridCol w="2211664"/>
                <a:gridCol w="2257471"/>
                <a:gridCol w="2031723"/>
              </a:tblGrid>
              <a:tr h="35369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Заболеваемость ВИЧ инфекцией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2014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2015 год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2016 год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6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Чунский район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147,9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194,2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231,8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69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Иркутская область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148,9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148,4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89475878"/>
              </p:ext>
            </p:extLst>
          </p:nvPr>
        </p:nvGraphicFramePr>
        <p:xfrm>
          <a:off x="355236" y="2492896"/>
          <a:ext cx="8431606" cy="40079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073756"/>
                <a:gridCol w="2714644"/>
                <a:gridCol w="2643206"/>
              </a:tblGrid>
              <a:tr h="4092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Выполнение критерия МО за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2016г.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Целевой показатель ИО 2016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240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Охват медицинским освидетельствованием на ВИЧ – инфекцию приписного населения (скрининг ВИЧ)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26,6%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25,0%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Охват медицинским освидетельствованием на ВИЧ-инфекцию групп риска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100%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100%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Охват эпидемиологическим расследованием впервые выявленных пациентов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94%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90%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Доля лиц, зараженных ВИЧ состоящих на диспансерном наблюдении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75,1%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69,2%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616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Доля лиц, зараженных ВИЧ состоящих на диспансерном учете прошедших обследование на туберкулез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100%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75,5%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Количество ВИЧ-инфицированных беременных женщин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6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Всего из них закончили беременность родами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  <a:endParaRPr lang="ru-RU" sz="1100" b="1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 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32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Всего из них получили полную схему ППМР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58,3%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85,6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95536" y="116632"/>
            <a:ext cx="77768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/>
              <a:t>Критерии эффективности деятельности медицинской организации по вопросам ВИЧ-инфекции</a:t>
            </a:r>
            <a:endParaRPr lang="ru-RU" sz="2000" dirty="0"/>
          </a:p>
        </p:txBody>
      </p:sp>
    </p:spTree>
    <p:extLst>
      <p:ext uri="{BB962C8B-B14F-4D97-AF65-F5344CB8AC3E}">
        <p14:creationId xmlns="" xmlns:p14="http://schemas.microsoft.com/office/powerpoint/2010/main" val="270788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71645425"/>
              </p:ext>
            </p:extLst>
          </p:nvPr>
        </p:nvGraphicFramePr>
        <p:xfrm>
          <a:off x="107504" y="764704"/>
          <a:ext cx="8856986" cy="2016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8994"/>
                <a:gridCol w="598166"/>
                <a:gridCol w="598166"/>
                <a:gridCol w="581058"/>
                <a:gridCol w="615274"/>
                <a:gridCol w="598166"/>
                <a:gridCol w="598166"/>
                <a:gridCol w="598166"/>
                <a:gridCol w="598166"/>
                <a:gridCol w="598166"/>
                <a:gridCol w="598166"/>
                <a:gridCol w="598166"/>
                <a:gridCol w="598166"/>
              </a:tblGrid>
              <a:tr h="49809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 </a:t>
                      </a:r>
                      <a:r>
                        <a:rPr lang="ru-RU" sz="1300" dirty="0" smtClean="0">
                          <a:solidFill>
                            <a:schemeClr val="tx1"/>
                          </a:solidFill>
                          <a:effectLst/>
                        </a:rPr>
                        <a:t>Злокачественные новообразования</a:t>
                      </a:r>
                      <a:endParaRPr lang="ru-RU" sz="13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Заболеваемость на 100 000 </a:t>
                      </a:r>
                      <a:r>
                        <a:rPr lang="ru-RU" sz="1200" dirty="0" err="1">
                          <a:effectLst/>
                        </a:rPr>
                        <a:t>насселения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Болезненность на 100 000 насселения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Запущенность в % из впервые выявленных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Смертность на 100 000 </a:t>
                      </a:r>
                      <a:r>
                        <a:rPr lang="ru-RU" sz="1200" dirty="0" err="1">
                          <a:effectLst/>
                        </a:rPr>
                        <a:t>насселения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80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2015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2016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2014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2016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2016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2016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09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Чунский район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382,8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476,8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552,8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1722,7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1848,3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effectLst/>
                        </a:rPr>
                        <a:t>2009,4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33,6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32,7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255,2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211,9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FF0000"/>
                          </a:solidFill>
                          <a:effectLst/>
                        </a:rPr>
                        <a:t>261,6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9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Иркутская область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429,9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</a:rPr>
                        <a:t>447,4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2076,0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2159,4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>
                          <a:effectLst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30,2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28,0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202,1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204,6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11560" y="260648"/>
            <a:ext cx="77768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>
                <a:latin typeface="Times New Roman" pitchFamily="18" charset="0"/>
                <a:cs typeface="Times New Roman" pitchFamily="18" charset="0"/>
              </a:rPr>
              <a:t>Диагностика ЗНО и предраковых заболеваний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022978672"/>
              </p:ext>
            </p:extLst>
          </p:nvPr>
        </p:nvGraphicFramePr>
        <p:xfrm>
          <a:off x="107503" y="2996950"/>
          <a:ext cx="8784976" cy="357532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26159"/>
                <a:gridCol w="1252586"/>
                <a:gridCol w="1285884"/>
                <a:gridCol w="1357322"/>
                <a:gridCol w="1963025"/>
              </a:tblGrid>
              <a:tr h="310772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Сигнальный показатель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7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</a:rPr>
                        <a:t>2014</a:t>
                      </a:r>
                      <a:endParaRPr lang="ru-RU" sz="1100" b="1" u="sng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</a:rPr>
                        <a:t>2015</a:t>
                      </a:r>
                      <a:endParaRPr lang="ru-RU" sz="1100" b="1" u="sng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u="sng" dirty="0">
                          <a:effectLst/>
                        </a:rPr>
                        <a:t>2016</a:t>
                      </a:r>
                      <a:endParaRPr lang="ru-RU" sz="1100" b="1" u="sng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285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u="sng" dirty="0">
                          <a:effectLst/>
                        </a:rPr>
                        <a:t>Абсолютное</a:t>
                      </a:r>
                      <a:r>
                        <a:rPr lang="ru-RU" sz="1100" dirty="0">
                          <a:effectLst/>
                        </a:rPr>
                        <a:t> число пациентов с впервые в жизни установленным диагнозом ЗНО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112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145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153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Доля пациентов с ЗНО, выявленных активно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34,8 %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26,2 %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31,4 %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22,5%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65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Ранняя диагностика ( доля больных, имеющих </a:t>
                      </a:r>
                      <a:r>
                        <a:rPr lang="en-US" sz="1100">
                          <a:effectLst/>
                        </a:rPr>
                        <a:t>I</a:t>
                      </a:r>
                      <a:r>
                        <a:rPr lang="ru-RU" sz="1100">
                          <a:effectLst/>
                        </a:rPr>
                        <a:t>-</a:t>
                      </a:r>
                      <a:r>
                        <a:rPr lang="en-US" sz="1100">
                          <a:effectLst/>
                        </a:rPr>
                        <a:t>II</a:t>
                      </a:r>
                      <a:r>
                        <a:rPr lang="ru-RU" sz="1100">
                          <a:effectLst/>
                        </a:rPr>
                        <a:t> стадию заболевания)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41,8 %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45,9 %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47,6 %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54,5%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Поздняя </a:t>
                      </a:r>
                      <a:r>
                        <a:rPr lang="ru-RU" sz="1100" dirty="0" smtClean="0">
                          <a:effectLst/>
                        </a:rPr>
                        <a:t>диагностика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 </a:t>
                      </a:r>
                      <a:r>
                        <a:rPr lang="ru-RU" sz="1100" dirty="0">
                          <a:effectLst/>
                        </a:rPr>
                        <a:t>(общая запущенность)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33,6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32,7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Поздняя диагностика визуальных локализаций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42,9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28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41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 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1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Эффективность цитологического скрининга (Охват в %)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169,4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</a:rPr>
                        <a:t>168,6</a:t>
                      </a:r>
                      <a:endParaRPr lang="ru-RU" sz="1100" b="1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145,2</a:t>
                      </a:r>
                      <a:endParaRPr lang="ru-RU" sz="1100" b="1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 </a:t>
                      </a:r>
                      <a:endParaRPr lang="ru-RU" sz="11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19269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685800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Круглосуточные койки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22809367"/>
              </p:ext>
            </p:extLst>
          </p:nvPr>
        </p:nvGraphicFramePr>
        <p:xfrm>
          <a:off x="107504" y="71408"/>
          <a:ext cx="9036495" cy="680898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99679"/>
                <a:gridCol w="493836"/>
                <a:gridCol w="493836"/>
                <a:gridCol w="493836"/>
                <a:gridCol w="493836"/>
                <a:gridCol w="493837"/>
                <a:gridCol w="211669"/>
                <a:gridCol w="510980"/>
                <a:gridCol w="510981"/>
                <a:gridCol w="510981"/>
                <a:gridCol w="510981"/>
                <a:gridCol w="211869"/>
                <a:gridCol w="489014"/>
                <a:gridCol w="489741"/>
                <a:gridCol w="489741"/>
                <a:gridCol w="489741"/>
                <a:gridCol w="741937"/>
              </a:tblGrid>
              <a:tr h="313354">
                <a:tc rowSpan="2"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6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247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Отклонения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% выполнения плана</a:t>
                      </a:r>
                      <a:endParaRPr lang="ru-RU" sz="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7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Отделение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коек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Хирургическое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10230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977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9110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1031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-1120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89,1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Акушерское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1724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1478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5,2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211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-246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-86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0,6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-35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85,7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869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Патология беременности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-284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-5,4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-142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56,3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Гинекологическое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1970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-42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-1,7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97,9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869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Для производства абортов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-300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-121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-150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45,5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Педиатрическое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6715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5797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-918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147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-2,9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-42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86,3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Терапевтическое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951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10219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-0,8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104,3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085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Неврологическое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5620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11,9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5232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-388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-23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93,1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Инфекционное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3360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2934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484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6,1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-426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117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-3,1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-39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87,3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Психиатрическое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2939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2939,0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-561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-59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2880,7</a:t>
                      </a:r>
                      <a:endParaRPr lang="ru-RU" sz="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-56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84,0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Туберкулезное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6791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84,9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-1209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-13,9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-48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84,9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Сестринский уход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6700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115,5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6648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116,6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-52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7030A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99,2</a:t>
                      </a:r>
                      <a:endParaRPr lang="ru-RU" sz="1100" b="1" dirty="0">
                        <a:solidFill>
                          <a:srgbClr val="7030A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58861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4713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53734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5043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-5127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-28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91,3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т.ч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ОМС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38510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4364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34866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4684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-3644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-1,4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-31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90,5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20351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58,3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18576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53,2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286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-1775</a:t>
                      </a:r>
                      <a:endParaRPr lang="ru-RU" sz="9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-5,1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-27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91,2</a:t>
                      </a:r>
                      <a:endParaRPr lang="ru-RU" sz="11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0955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платные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43793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044625305"/>
              </p:ext>
            </p:extLst>
          </p:nvPr>
        </p:nvGraphicFramePr>
        <p:xfrm>
          <a:off x="107504" y="548680"/>
          <a:ext cx="8928997" cy="56886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68152"/>
                <a:gridCol w="446450"/>
                <a:gridCol w="446450"/>
                <a:gridCol w="446450"/>
                <a:gridCol w="446450"/>
                <a:gridCol w="446450"/>
                <a:gridCol w="216024"/>
                <a:gridCol w="504057"/>
                <a:gridCol w="504056"/>
                <a:gridCol w="504056"/>
                <a:gridCol w="504056"/>
                <a:gridCol w="216023"/>
                <a:gridCol w="468053"/>
                <a:gridCol w="468052"/>
                <a:gridCol w="468052"/>
                <a:gridCol w="468052"/>
                <a:gridCol w="1008114"/>
              </a:tblGrid>
              <a:tr h="375591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Отделение</a:t>
                      </a:r>
                      <a:endParaRPr lang="ru-RU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 выполнения плана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1988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коек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000" b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655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Гинекологическое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640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332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-2,1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103,6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7655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Педиатрическое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-230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-22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-3,2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-230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22,3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655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Поликлиника 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(Чунский + Лесогорск)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4395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4538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516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103,2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655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Поликлиника 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рп. Октябрьский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98,7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655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Амбулатория </a:t>
                      </a:r>
                    </a:p>
                    <a:p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Новочунка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222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-0,9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94,5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765526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6040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702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5957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-83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-3,3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98,6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63067" y="-27384"/>
            <a:ext cx="4320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Дневной стационар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5137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8928992" cy="66967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Поликлиника</a:t>
            </a:r>
          </a:p>
          <a:p>
            <a:pPr marL="0" indent="0">
              <a:buNone/>
            </a:pP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44404558"/>
              </p:ext>
            </p:extLst>
          </p:nvPr>
        </p:nvGraphicFramePr>
        <p:xfrm>
          <a:off x="71406" y="548680"/>
          <a:ext cx="8749066" cy="8640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57454"/>
                <a:gridCol w="1567076"/>
                <a:gridCol w="1584176"/>
                <a:gridCol w="1627381"/>
                <a:gridCol w="1612979"/>
              </a:tblGrid>
              <a:tr h="520684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4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выполнения плана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43412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посещений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18 763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18 908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38728430"/>
              </p:ext>
            </p:extLst>
          </p:nvPr>
        </p:nvGraphicFramePr>
        <p:xfrm>
          <a:off x="107504" y="1556792"/>
          <a:ext cx="8712967" cy="29763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04255"/>
                <a:gridCol w="1602178"/>
                <a:gridCol w="1602178"/>
                <a:gridCol w="1602178"/>
                <a:gridCol w="1602178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ОМС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выполнения плана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Посещения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профилактической целью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65 322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47 890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-17 432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Обращения по заболеваниям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58 685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52 593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-6 092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Посещения по заболеваниям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177 698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159 255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-18 443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89,6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Посещения по неотложной помощи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5 000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4 541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-459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90,8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ОМС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248 020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211 686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-36 334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85,3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(Бюджет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ОМС)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266 783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230 594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-36 189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86,4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66357014"/>
              </p:ext>
            </p:extLst>
          </p:nvPr>
        </p:nvGraphicFramePr>
        <p:xfrm>
          <a:off x="107504" y="4725144"/>
          <a:ext cx="8712970" cy="175334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21356"/>
                <a:gridCol w="1571636"/>
                <a:gridCol w="1643074"/>
                <a:gridCol w="1643074"/>
                <a:gridCol w="1533830"/>
              </a:tblGrid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Скорая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помощь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Отклонения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выполнения плана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824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105,6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ОМС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13 344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10 644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-2 700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79,8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14 124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11 468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-2 656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81,2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1664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13944092"/>
              </p:ext>
            </p:extLst>
          </p:nvPr>
        </p:nvGraphicFramePr>
        <p:xfrm>
          <a:off x="107504" y="548680"/>
          <a:ext cx="4464495" cy="6235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15169"/>
                <a:gridCol w="569865"/>
                <a:gridCol w="569865"/>
                <a:gridCol w="569865"/>
                <a:gridCol w="569865"/>
                <a:gridCol w="569866"/>
              </a:tblGrid>
              <a:tr h="379374"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План на</a:t>
                      </a:r>
                      <a:r>
                        <a:rPr lang="ru-RU" sz="1800" b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2017 год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868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Отделение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коек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Хирургическое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10 105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Акушерское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1 705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4,9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244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4963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Патология беременности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650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Гинекологическое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1 943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324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49636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Для производства абортов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545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Педиатрическое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6574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715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299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Терапевтическое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9 700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1 011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323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10851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Неврологическое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5 620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437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12,9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Инфекционное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3 066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279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Психиатрическое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19 800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330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1 980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Туберкулезное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8 000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98,8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Сестринский уход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6 800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113,3</a:t>
                      </a:r>
                      <a:endParaRPr lang="ru-RU" sz="105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233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74 508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4 710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320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т.ч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ОМС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118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37 890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4 368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8,7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1727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115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36 618</a:t>
                      </a:r>
                      <a:endParaRPr lang="ru-RU" sz="9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342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107,1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318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89748966"/>
              </p:ext>
            </p:extLst>
          </p:nvPr>
        </p:nvGraphicFramePr>
        <p:xfrm>
          <a:off x="4932040" y="548679"/>
          <a:ext cx="3816425" cy="61926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50240"/>
                <a:gridCol w="473237"/>
                <a:gridCol w="473237"/>
                <a:gridCol w="473237"/>
                <a:gridCol w="473237"/>
                <a:gridCol w="473237"/>
              </a:tblGrid>
              <a:tr h="40887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Отделение</a:t>
                      </a:r>
                      <a:endParaRPr lang="ru-RU" sz="1400" dirty="0"/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 на 2017 год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78367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Количество коек</a:t>
                      </a:r>
                      <a:endParaRPr lang="ru-RU" sz="1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койко дней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Выбывших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длительность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работа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83335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Гинекологическое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3,4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83335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Педиатрическое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3335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Поликлиника 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рп. Чунский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4 500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3335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Поликлиника 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рп. Октябрьский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460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3335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Амбулатория </a:t>
                      </a:r>
                      <a:r>
                        <a:rPr lang="ru-RU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Новочунка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9,6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83335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6 040</a:t>
                      </a:r>
                      <a:endParaRPr lang="ru-RU" sz="1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770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3528" y="44624"/>
            <a:ext cx="41764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Круглосуточный стационар</a:t>
            </a:r>
            <a:endParaRPr lang="ru-RU" sz="2400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5664" y="49627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Дневной стационар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03205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35496" y="44624"/>
            <a:ext cx="9001000" cy="6768752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ru-RU" sz="2000" b="1" dirty="0" smtClean="0">
                <a:solidFill>
                  <a:srgbClr val="00B050"/>
                </a:solidFill>
              </a:rPr>
              <a:t>Поликлиника план на 2017 год</a:t>
            </a:r>
            <a:endParaRPr lang="ru-RU" sz="1600" b="1" dirty="0">
              <a:solidFill>
                <a:srgbClr val="00B05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266520415"/>
              </p:ext>
            </p:extLst>
          </p:nvPr>
        </p:nvGraphicFramePr>
        <p:xfrm>
          <a:off x="179512" y="404664"/>
          <a:ext cx="7821512" cy="9795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6604"/>
                <a:gridCol w="4714908"/>
              </a:tblGrid>
              <a:tr h="59023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389281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посещений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19 537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114454557"/>
              </p:ext>
            </p:extLst>
          </p:nvPr>
        </p:nvGraphicFramePr>
        <p:xfrm>
          <a:off x="179512" y="1556792"/>
          <a:ext cx="7821512" cy="286432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6604"/>
                <a:gridCol w="4714908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ОМС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Посещения</a:t>
                      </a:r>
                      <a:r>
                        <a:rPr lang="ru-RU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 профилактической целью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77 383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Обращения по заболеваниям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58 500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Посещения по заболеваниям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177 138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Посещения по неотложной помощи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14 851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 ОМС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269 372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01187">
                <a:tc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 (Бюджет</a:t>
                      </a:r>
                      <a:r>
                        <a:rPr lang="ru-RU" sz="12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и ОМС)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288 909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233665308"/>
              </p:ext>
            </p:extLst>
          </p:nvPr>
        </p:nvGraphicFramePr>
        <p:xfrm>
          <a:off x="179512" y="4725144"/>
          <a:ext cx="7821512" cy="1728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6604"/>
                <a:gridCol w="4714908"/>
              </a:tblGrid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Скорая</a:t>
                      </a:r>
                      <a:r>
                        <a:rPr lang="ru-RU" sz="1600" b="1" baseline="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помощь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Бюджет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780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ОМС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11 446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12 226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2779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1604" y="714356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Финансовая деятельность – 2016г.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237129" y="1142985"/>
          <a:ext cx="6759389" cy="474094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2120425"/>
                <a:gridCol w="2415717"/>
                <a:gridCol w="2223247"/>
              </a:tblGrid>
              <a:tr h="715657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Источник финансирования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Плановые назначения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Фактическое исполнение</a:t>
                      </a:r>
                      <a:endParaRPr lang="ru-RU" dirty="0"/>
                    </a:p>
                  </a:txBody>
                  <a:tcPr/>
                </a:tc>
              </a:tr>
              <a:tr h="551276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Средства ОМС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255 556 076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255 810 856,64</a:t>
                      </a:r>
                      <a:endParaRPr lang="ru-RU" dirty="0"/>
                    </a:p>
                  </a:txBody>
                  <a:tcPr/>
                </a:tc>
              </a:tr>
              <a:tr h="72167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Бюджет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43 910 500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43 910 500</a:t>
                      </a:r>
                      <a:endParaRPr lang="ru-RU" dirty="0"/>
                    </a:p>
                  </a:txBody>
                  <a:tcPr/>
                </a:tc>
              </a:tr>
              <a:tr h="106245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Субсидии на иные цели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231 850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/>
                        <a:t>231 850</a:t>
                      </a:r>
                      <a:endParaRPr lang="ru-RU" dirty="0"/>
                    </a:p>
                  </a:txBody>
                  <a:tcPr/>
                </a:tc>
              </a:tr>
              <a:tr h="949465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Платная деятельность</a:t>
                      </a:r>
                    </a:p>
                    <a:p>
                      <a:pPr algn="ctr"/>
                      <a:endParaRPr lang="ru-RU" dirty="0" smtClean="0"/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14 254 959,89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14 005 818,46</a:t>
                      </a:r>
                      <a:endParaRPr lang="ru-RU" dirty="0"/>
                    </a:p>
                  </a:txBody>
                  <a:tcPr/>
                </a:tc>
              </a:tr>
              <a:tr h="50116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Итого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313 953 385,89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313 959 025,10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85784" y="857232"/>
          <a:ext cx="7786746" cy="5000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8"/>
                <a:gridCol w="1285884"/>
                <a:gridCol w="1285884"/>
                <a:gridCol w="1285884"/>
                <a:gridCol w="1214446"/>
                <a:gridCol w="1143010"/>
              </a:tblGrid>
              <a:tr h="431092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(факт)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28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Целевой норматив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Целевой норматив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73285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Врачебный персонал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46 319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41 621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49 582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49 582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49852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461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Средний медицинский персонал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19 500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19 501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19 725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19 752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20 296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461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Младший медицинский персонал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12 351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11 819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12 003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12 003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12 172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03461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Прочий персонал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23,3%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 более 40% ФОТ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24,3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Не более 40% ФОТ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25,2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15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11500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IMG_410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0394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374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37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40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402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1500174"/>
            <a:ext cx="73581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5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2838</TotalTime>
  <Words>2889</Words>
  <Application>Microsoft Office PowerPoint</Application>
  <PresentationFormat>Экран (4:3)</PresentationFormat>
  <Paragraphs>1551</Paragraphs>
  <Slides>31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3" baseType="lpstr">
      <vt:lpstr>Трек</vt:lpstr>
      <vt:lpstr>Диаграмма</vt:lpstr>
      <vt:lpstr>Слайд 1</vt:lpstr>
      <vt:lpstr>Медицинский совет. Итоги работы за 2016 год.</vt:lpstr>
      <vt:lpstr>кадры</vt:lpstr>
      <vt:lpstr>Слайд 4</vt:lpstr>
      <vt:lpstr>ДАННЫЕ ПО ВОЗРАСТНОМУ СОСТАВУ (врачи)</vt:lpstr>
      <vt:lpstr>Показатели «Дорожной карты»</vt:lpstr>
      <vt:lpstr>Показатели «Дорожной карты»</vt:lpstr>
      <vt:lpstr>Показатели «Дорожной карты»</vt:lpstr>
      <vt:lpstr>Слайд 9</vt:lpstr>
      <vt:lpstr>Слайд 10</vt:lpstr>
      <vt:lpstr>Структура смертности</vt:lpstr>
      <vt:lpstr>Динамика заболеваемости сифилисом  за 3 года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Медицинский совет. Итоги работы за 2016 год.</dc:title>
  <cp:lastModifiedBy>sysadmin</cp:lastModifiedBy>
  <cp:revision>90</cp:revision>
  <dcterms:modified xsi:type="dcterms:W3CDTF">2017-03-17T09:06:06Z</dcterms:modified>
</cp:coreProperties>
</file>