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0"/>
  </p:notesMasterIdLst>
  <p:sldIdLst>
    <p:sldId id="256" r:id="rId2"/>
    <p:sldId id="267" r:id="rId3"/>
    <p:sldId id="269" r:id="rId4"/>
    <p:sldId id="286" r:id="rId5"/>
    <p:sldId id="270" r:id="rId6"/>
    <p:sldId id="277" r:id="rId7"/>
    <p:sldId id="294" r:id="rId8"/>
    <p:sldId id="290" r:id="rId9"/>
    <p:sldId id="287" r:id="rId10"/>
    <p:sldId id="271" r:id="rId11"/>
    <p:sldId id="289" r:id="rId12"/>
    <p:sldId id="272" r:id="rId13"/>
    <p:sldId id="273" r:id="rId14"/>
    <p:sldId id="274" r:id="rId15"/>
    <p:sldId id="275" r:id="rId16"/>
    <p:sldId id="284" r:id="rId17"/>
    <p:sldId id="276" r:id="rId18"/>
    <p:sldId id="278" r:id="rId19"/>
    <p:sldId id="279" r:id="rId20"/>
    <p:sldId id="280" r:id="rId21"/>
    <p:sldId id="281" r:id="rId22"/>
    <p:sldId id="282" r:id="rId23"/>
    <p:sldId id="292" r:id="rId24"/>
    <p:sldId id="297" r:id="rId25"/>
    <p:sldId id="298" r:id="rId26"/>
    <p:sldId id="301" r:id="rId27"/>
    <p:sldId id="302" r:id="rId28"/>
    <p:sldId id="304" r:id="rId29"/>
    <p:sldId id="306" r:id="rId30"/>
    <p:sldId id="308" r:id="rId31"/>
    <p:sldId id="310" r:id="rId32"/>
    <p:sldId id="312" r:id="rId33"/>
    <p:sldId id="314" r:id="rId34"/>
    <p:sldId id="316" r:id="rId35"/>
    <p:sldId id="318" r:id="rId36"/>
    <p:sldId id="322" r:id="rId37"/>
    <p:sldId id="324" r:id="rId38"/>
    <p:sldId id="295" r:id="rId39"/>
  </p:sldIdLst>
  <p:sldSz cx="9144000" cy="6858000" type="screen4x3"/>
  <p:notesSz cx="6834188" cy="99790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FFCC"/>
    <a:srgbClr val="FFFFCC"/>
    <a:srgbClr val="FF0000"/>
    <a:srgbClr val="CCECFF"/>
    <a:srgbClr val="6600FF"/>
    <a:srgbClr val="944BFF"/>
    <a:srgbClr val="9953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7" autoAdjust="0"/>
    <p:restoredTop sz="96322" autoAdjust="0"/>
  </p:normalViewPr>
  <p:slideViewPr>
    <p:cSldViewPr>
      <p:cViewPr varScale="1">
        <p:scale>
          <a:sx n="95" d="100"/>
          <a:sy n="95" d="100"/>
        </p:scale>
        <p:origin x="-90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0688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71913" y="0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A3EE75-E3AC-4A00-B9C6-8CC2D6A80F60}" type="datetimeFigureOut">
              <a:rPr lang="ru-RU"/>
              <a:pPr>
                <a:defRPr/>
              </a:pPr>
              <a:t>14.08.2013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4213" y="4740275"/>
            <a:ext cx="5467350" cy="44910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78963"/>
            <a:ext cx="2960688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71913" y="9478963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88DEE0D-FA7D-409A-BCCC-D060E0DF5B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920750" y="747713"/>
            <a:ext cx="4991100" cy="3743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2625" y="4740275"/>
            <a:ext cx="5468938" cy="4491038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E3249F-433F-43A7-BA41-B2D105C564D1}" type="datetime1">
              <a:rPr lang="ru-RU"/>
              <a:pPr>
                <a:defRPr/>
              </a:pPr>
              <a:t>14.08.2013</a:t>
            </a:fld>
            <a:endParaRPr lang="ru-RU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8673CA6-1D8E-492A-9224-C0C4F681BC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4F48B-0933-4996-8CC8-4CEB5FADE59C}" type="datetime1">
              <a:rPr lang="ru-RU"/>
              <a:pPr>
                <a:defRPr/>
              </a:pPr>
              <a:t>14.08.2013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7FB1F-A4AF-4365-87B7-EE79C09AB8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/>
            <a:gdLst>
              <a:gd name="T0" fmla="*/ 0 w 2736"/>
              <a:gd name="T1" fmla="*/ 2147483647 h 3648"/>
              <a:gd name="T2" fmla="*/ 2147483647 w 2736"/>
              <a:gd name="T3" fmla="*/ 2147483647 h 3648"/>
              <a:gd name="T4" fmla="*/ 2147483647 w 2736"/>
              <a:gd name="T5" fmla="*/ 0 h 3648"/>
              <a:gd name="T6" fmla="*/ 2147483647 w 2736"/>
              <a:gd name="T7" fmla="*/ 2147483647 h 3648"/>
              <a:gd name="T8" fmla="*/ 2147483647 w 2736"/>
              <a:gd name="T9" fmla="*/ 2147483647 h 3648"/>
              <a:gd name="T10" fmla="*/ 2147483647 w 2736"/>
              <a:gd name="T11" fmla="*/ 2147483647 h 3648"/>
              <a:gd name="T12" fmla="*/ 0 w 2736"/>
              <a:gd name="T13" fmla="*/ 2147483647 h 36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36"/>
              <a:gd name="T22" fmla="*/ 0 h 3648"/>
              <a:gd name="T23" fmla="*/ 2736 w 2736"/>
              <a:gd name="T24" fmla="*/ 3648 h 36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0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/>
            <a:gdLst>
              <a:gd name="T0" fmla="*/ 0 w 3504"/>
              <a:gd name="T1" fmla="*/ 2147483647 h 4128"/>
              <a:gd name="T2" fmla="*/ 0 w 3504"/>
              <a:gd name="T3" fmla="*/ 2147483647 h 4128"/>
              <a:gd name="T4" fmla="*/ 2147483647 w 3504"/>
              <a:gd name="T5" fmla="*/ 2147483647 h 4128"/>
              <a:gd name="T6" fmla="*/ 2147483647 w 3504"/>
              <a:gd name="T7" fmla="*/ 0 h 4128"/>
              <a:gd name="T8" fmla="*/ 2147483647 w 3504"/>
              <a:gd name="T9" fmla="*/ 0 h 4128"/>
              <a:gd name="T10" fmla="*/ 2147483647 w 3504"/>
              <a:gd name="T11" fmla="*/ 2147483647 h 4128"/>
              <a:gd name="T12" fmla="*/ 0 w 3504"/>
              <a:gd name="T13" fmla="*/ 2147483647 h 412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504"/>
              <a:gd name="T22" fmla="*/ 0 h 4128"/>
              <a:gd name="T23" fmla="*/ 3504 w 3504"/>
              <a:gd name="T24" fmla="*/ 4128 h 412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Полилиния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олилиния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Прямоугольник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DFD5954-B60E-4FF0-BC16-1BC21C1C6100}" type="datetime1">
              <a:rPr lang="ru-RU"/>
              <a:pPr>
                <a:defRPr/>
              </a:pPr>
              <a:t>14.08.2013</a:t>
            </a:fld>
            <a:endParaRPr lang="ru-RU"/>
          </a:p>
        </p:txBody>
      </p:sp>
      <p:sp>
        <p:nvSpPr>
          <p:cNvPr id="2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63A0F93-81F5-4B08-8AD5-84ACEAE9EF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12FDD61-7DC0-40D5-B854-7F6C36334595}" type="datetime1">
              <a:rPr lang="ru-RU"/>
              <a:pPr>
                <a:defRPr/>
              </a:pPr>
              <a:t>14.08.2013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2EF2842-3647-45F7-A493-4D536382A9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Прямоугольник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Прямоугольник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216EBAD-E74D-4196-BDEC-FEF7B6BD12E5}" type="datetime1">
              <a:rPr lang="ru-RU"/>
              <a:pPr>
                <a:defRPr/>
              </a:pPr>
              <a:t>14.08.2013</a:t>
            </a:fld>
            <a:endParaRPr lang="ru-RU"/>
          </a:p>
        </p:txBody>
      </p:sp>
      <p:sp>
        <p:nvSpPr>
          <p:cNvPr id="1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2E99022-9DA3-494F-8E19-BA236CA618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F5ED4-2D49-4A21-9D9C-94C290E26AE6}" type="datetime1">
              <a:rPr lang="ru-RU"/>
              <a:pPr>
                <a:defRPr/>
              </a:pPr>
              <a:t>14.08.2013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E63C4-3E0E-4320-BD09-8B9303BF92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43A8383-D530-4D63-BDB9-D2BC2EE24B9A}" type="datetime1">
              <a:rPr lang="ru-RU"/>
              <a:pPr>
                <a:defRPr/>
              </a:pPr>
              <a:t>14.08.2013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19A31B1-E7EB-4B3F-A7E9-47FDB89E3A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0A1A3-0947-49B0-9878-40C07EEAFF5D}" type="datetime1">
              <a:rPr lang="ru-RU"/>
              <a:pPr>
                <a:defRPr/>
              </a:pPr>
              <a:t>14.08.2013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50639-B1CC-4319-95C6-93CC682CA9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Группа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rot="16200000">
              <a:off x="6663593" y="1246173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rot="5400000" flipH="1">
              <a:off x="6744513" y="1245198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rot="16200000">
              <a:off x="6663593" y="1246173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5400000" flipH="1">
              <a:off x="6744513" y="1245198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Группа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Прямая соединительная линия 15"/>
            <p:cNvCxnSpPr/>
            <p:nvPr/>
          </p:nvCxnSpPr>
          <p:spPr>
            <a:xfrm rot="16200000">
              <a:off x="6663592" y="1246173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rot="5400000" flipH="1">
              <a:off x="6744512" y="1245199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CC0DA9A-8CA4-4568-82CD-74203317D7D2}" type="datetime1">
              <a:rPr lang="ru-RU"/>
              <a:pPr>
                <a:defRPr/>
              </a:pPr>
              <a:t>14.08.2013</a:t>
            </a:fld>
            <a:endParaRPr lang="ru-RU"/>
          </a:p>
        </p:txBody>
      </p:sp>
      <p:sp>
        <p:nvSpPr>
          <p:cNvPr id="20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46B31E8-87E8-4DEE-A6D1-547C2737C9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C0465-5706-4AA7-AFE3-41ED4FBAF34D}" type="datetime1">
              <a:rPr lang="ru-RU"/>
              <a:pPr>
                <a:defRPr/>
              </a:pPr>
              <a:t>14.08.2013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972AD-90AF-4AA7-AA2A-433C6665D2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DC8F0-322E-439C-A68C-5F558E26BBDE}" type="datetime1">
              <a:rPr lang="ru-RU"/>
              <a:pPr>
                <a:defRPr/>
              </a:pPr>
              <a:t>14.08.2013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D20E5-2AA3-46D3-8A5F-5791215027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914400" y="1784350"/>
            <a:ext cx="7772400" cy="45720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3F809-95ED-4694-A42D-ED97105A750D}" type="datetime1">
              <a:rPr lang="ru-RU"/>
              <a:pPr>
                <a:defRPr/>
              </a:pPr>
              <a:t>14.08.2013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29D08-2B2B-4CF3-ABD8-13B437D25B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108" name="Текст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5384E36-7834-41FE-B837-E4012575FBB9}" type="datetime1">
              <a:rPr lang="ru-RU"/>
              <a:pPr>
                <a:defRPr/>
              </a:pPr>
              <a:t>14.08.2013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8D17DEF9-B03F-4C64-B88C-CACC30D679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14" r:id="rId1"/>
    <p:sldLayoutId id="2147484208" r:id="rId2"/>
    <p:sldLayoutId id="2147484215" r:id="rId3"/>
    <p:sldLayoutId id="2147484216" r:id="rId4"/>
    <p:sldLayoutId id="2147484217" r:id="rId5"/>
    <p:sldLayoutId id="2147484209" r:id="rId6"/>
    <p:sldLayoutId id="2147484218" r:id="rId7"/>
    <p:sldLayoutId id="2147484210" r:id="rId8"/>
    <p:sldLayoutId id="2147484219" r:id="rId9"/>
    <p:sldLayoutId id="2147484211" r:id="rId10"/>
    <p:sldLayoutId id="2147484212" r:id="rId11"/>
    <p:sldLayoutId id="2147484213" r:id="rId1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__________Microsoft_Office_Excel2.xls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4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0"/>
            <a:ext cx="8276456" cy="191683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200000"/>
                  </a:schemeClr>
                </a:solidFill>
              </a:rPr>
              <a:t>ЧУНСКИЙ район</a:t>
            </a:r>
            <a:endParaRPr lang="ru-RU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126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313" y="5857875"/>
            <a:ext cx="8532812" cy="1000125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  <a:p>
            <a:pPr eaLnBrk="1" hangingPunct="1">
              <a:spcBef>
                <a:spcPct val="0"/>
              </a:spcBef>
            </a:pPr>
            <a:endParaRPr lang="ru-RU" smtClean="0"/>
          </a:p>
          <a:p>
            <a:pPr eaLnBrk="1" hangingPunct="1">
              <a:spcBef>
                <a:spcPct val="0"/>
              </a:spcBef>
            </a:pPr>
            <a:endParaRPr lang="ru-RU" smtClean="0"/>
          </a:p>
          <a:p>
            <a:pPr eaLnBrk="1" hangingPunct="1">
              <a:spcBef>
                <a:spcPct val="0"/>
              </a:spcBef>
            </a:pPr>
            <a:endParaRPr lang="ru-RU" smtClean="0"/>
          </a:p>
          <a:p>
            <a:pPr eaLnBrk="1" hangingPunct="1">
              <a:spcBef>
                <a:spcPct val="0"/>
              </a:spcBef>
            </a:pPr>
            <a:endParaRPr lang="ru-RU" smtClean="0"/>
          </a:p>
          <a:p>
            <a:pPr eaLnBrk="1" hangingPunct="1">
              <a:spcBef>
                <a:spcPct val="0"/>
              </a:spcBef>
            </a:pPr>
            <a:r>
              <a:rPr lang="ru-RU" sz="1400" smtClean="0"/>
              <a:t>)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0" y="0"/>
          <a:ext cx="250825" cy="52120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0825"/>
              </a:tblGrid>
              <a:tr h="5211763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bg2"/>
                          </a:solidFill>
                        </a:rPr>
                        <a:t>Погорелов</a:t>
                      </a:r>
                    </a:p>
                    <a:p>
                      <a:r>
                        <a:rPr lang="ru-RU" sz="1200" dirty="0" smtClean="0">
                          <a:solidFill>
                            <a:schemeClr val="bg2"/>
                          </a:solidFill>
                        </a:rPr>
                        <a:t> </a:t>
                      </a:r>
                    </a:p>
                    <a:p>
                      <a:r>
                        <a:rPr lang="ru-RU" sz="1200" dirty="0" smtClean="0">
                          <a:solidFill>
                            <a:schemeClr val="bg2"/>
                          </a:solidFill>
                        </a:rPr>
                        <a:t>Владимир </a:t>
                      </a:r>
                    </a:p>
                    <a:p>
                      <a:endParaRPr lang="ru-RU" sz="1200" dirty="0" smtClean="0">
                        <a:solidFill>
                          <a:schemeClr val="bg2"/>
                        </a:solidFill>
                      </a:endParaRPr>
                    </a:p>
                    <a:p>
                      <a:r>
                        <a:rPr lang="ru-RU" sz="1200" dirty="0" smtClean="0">
                          <a:solidFill>
                            <a:schemeClr val="bg2"/>
                          </a:solidFill>
                        </a:rPr>
                        <a:t>Иванович</a:t>
                      </a:r>
                      <a:endParaRPr lang="ru-RU" sz="1200" dirty="0">
                        <a:solidFill>
                          <a:schemeClr val="bg2"/>
                        </a:solidFill>
                      </a:endParaRPr>
                    </a:p>
                  </a:txBody>
                  <a:tcPr marL="91187" marR="91187" marT="45701" marB="45701"/>
                </a:tc>
              </a:tr>
            </a:tbl>
          </a:graphicData>
        </a:graphic>
      </p:graphicFrame>
      <p:sp>
        <p:nvSpPr>
          <p:cNvPr id="11270" name="Picture 65" descr="mapIO_middle"/>
          <p:cNvSpPr>
            <a:spLocks noChangeAspect="1" noChangeArrowheads="1"/>
          </p:cNvSpPr>
          <p:nvPr/>
        </p:nvSpPr>
        <p:spPr bwMode="auto">
          <a:xfrm>
            <a:off x="5462588" y="0"/>
            <a:ext cx="2871787" cy="28733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580063" y="765175"/>
            <a:ext cx="2879725" cy="12017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dirty="0"/>
              <a:t>КАРТА территории</a:t>
            </a:r>
          </a:p>
        </p:txBody>
      </p:sp>
      <p:pic>
        <p:nvPicPr>
          <p:cNvPr id="11272" name="Рисунок 15" descr="Новый рисунок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88" y="0"/>
            <a:ext cx="3643312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3" name="Picture 6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57188" y="0"/>
            <a:ext cx="95011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F07E77-CE55-472A-B751-561F395C1AE8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rot="19173375">
            <a:off x="-98948" y="396120"/>
            <a:ext cx="2533784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Чунский район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-285783" y="2357430"/>
            <a:ext cx="1087285" cy="4143404"/>
          </a:xfrm>
          <a:prstGeom prst="rect">
            <a:avLst/>
          </a:prstGeom>
          <a:noFill/>
        </p:spPr>
        <p:txBody>
          <a:bodyPr vert="wordArtVert">
            <a:spAutoFit/>
          </a:bodyPr>
          <a:lstStyle/>
          <a:p>
            <a:pPr algn="ctr">
              <a:defRPr/>
            </a:pPr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500063"/>
            <a:ext cx="5102225" cy="5715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solidFill>
                  <a:schemeClr val="tx2">
                    <a:satMod val="200000"/>
                  </a:schemeClr>
                </a:solidFill>
              </a:rPr>
              <a:t/>
            </a:r>
            <a:br>
              <a:rPr lang="ru-RU" sz="1800" dirty="0" smtClean="0">
                <a:solidFill>
                  <a:schemeClr val="tx2">
                    <a:satMod val="200000"/>
                  </a:schemeClr>
                </a:solidFill>
              </a:rPr>
            </a:br>
            <a:r>
              <a:rPr lang="ru-RU" sz="1800" dirty="0" smtClean="0">
                <a:solidFill>
                  <a:schemeClr val="tx2">
                    <a:satMod val="200000"/>
                  </a:schemeClr>
                </a:solidFill>
              </a:rPr>
              <a:t>Основные медико-демографические показатели</a:t>
            </a:r>
            <a:endParaRPr lang="ru-RU" sz="1800" dirty="0">
              <a:solidFill>
                <a:schemeClr val="tx2">
                  <a:satMod val="200000"/>
                </a:schemeClr>
              </a:solidFill>
            </a:endParaRPr>
          </a:p>
        </p:txBody>
      </p:sp>
      <p:graphicFrame>
        <p:nvGraphicFramePr>
          <p:cNvPr id="1026" name="Диаграмма 6"/>
          <p:cNvGraphicFramePr>
            <a:graphicFrameLocks/>
          </p:cNvGraphicFramePr>
          <p:nvPr/>
        </p:nvGraphicFramePr>
        <p:xfrm>
          <a:off x="755650" y="4149725"/>
          <a:ext cx="7704138" cy="2708275"/>
        </p:xfrm>
        <a:graphic>
          <a:graphicData uri="http://schemas.openxmlformats.org/presentationml/2006/ole">
            <p:oleObj spid="_x0000_s1026" r:id="rId3" imgW="7706012" imgH="2706859" progId="Excel.Chart.8">
              <p:embed/>
            </p:oleObj>
          </a:graphicData>
        </a:graphic>
      </p:graphicFrame>
      <p:sp>
        <p:nvSpPr>
          <p:cNvPr id="1029" name="TextBox 7"/>
          <p:cNvSpPr txBox="1">
            <a:spLocks noChangeArrowheads="1"/>
          </p:cNvSpPr>
          <p:nvPr/>
        </p:nvSpPr>
        <p:spPr bwMode="auto">
          <a:xfrm>
            <a:off x="6000750" y="2143125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030" name="TextBox 6"/>
          <p:cNvSpPr txBox="1">
            <a:spLocks noChangeArrowheads="1"/>
          </p:cNvSpPr>
          <p:nvPr/>
        </p:nvSpPr>
        <p:spPr bwMode="auto">
          <a:xfrm>
            <a:off x="3857625" y="1643063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1027" name="Диаграмма 9"/>
          <p:cNvGraphicFramePr>
            <a:graphicFrameLocks/>
          </p:cNvGraphicFramePr>
          <p:nvPr/>
        </p:nvGraphicFramePr>
        <p:xfrm>
          <a:off x="428625" y="928688"/>
          <a:ext cx="8715375" cy="3357562"/>
        </p:xfrm>
        <a:graphic>
          <a:graphicData uri="http://schemas.openxmlformats.org/presentationml/2006/ole">
            <p:oleObj spid="_x0000_s1027" r:id="rId4" imgW="8718036" imgH="3359187" progId="Excel.Chart.8">
              <p:embed/>
            </p:oleObj>
          </a:graphicData>
        </a:graphic>
      </p:graphicFrame>
      <p:sp>
        <p:nvSpPr>
          <p:cNvPr id="1031" name="TextBox 11"/>
          <p:cNvSpPr txBox="1">
            <a:spLocks noChangeArrowheads="1"/>
          </p:cNvSpPr>
          <p:nvPr/>
        </p:nvSpPr>
        <p:spPr bwMode="auto">
          <a:xfrm>
            <a:off x="7572375" y="6138863"/>
            <a:ext cx="1571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 в сравнении</a:t>
            </a:r>
          </a:p>
          <a:p>
            <a:r>
              <a:rPr lang="ru-RU" sz="1200"/>
              <a:t>с 2010г. на 6,8%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01F2A0-6527-4F20-8BF2-580C8C1EED1A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34" name="TextBox 11"/>
          <p:cNvSpPr txBox="1">
            <a:spLocks noChangeArrowheads="1"/>
          </p:cNvSpPr>
          <p:nvPr/>
        </p:nvSpPr>
        <p:spPr bwMode="auto">
          <a:xfrm>
            <a:off x="428625" y="71438"/>
            <a:ext cx="8715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/>
              <a:t>Население: 2012 - 36 311, дети -   8 826</a:t>
            </a:r>
          </a:p>
          <a:p>
            <a:pPr algn="just"/>
            <a:r>
              <a:rPr lang="ru-RU" sz="1600"/>
              <a:t>                    2002 - 46 700, дети - 12 040  убыль населения 10 389, в том числе дети 3 214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0"/>
            <a:ext cx="7772400" cy="6207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200000"/>
                  </a:schemeClr>
                </a:solidFill>
              </a:rPr>
              <a:t>Кадры</a:t>
            </a:r>
            <a:endParaRPr lang="ru-RU" dirty="0">
              <a:solidFill>
                <a:schemeClr val="tx2">
                  <a:satMod val="200000"/>
                </a:schemeClr>
              </a:solidFill>
            </a:endParaRPr>
          </a:p>
        </p:txBody>
      </p:sp>
      <p:graphicFrame>
        <p:nvGraphicFramePr>
          <p:cNvPr id="7" name="Содержимое 4"/>
          <p:cNvGraphicFramePr>
            <a:graphicFrameLocks/>
          </p:cNvGraphicFramePr>
          <p:nvPr/>
        </p:nvGraphicFramePr>
        <p:xfrm>
          <a:off x="539750" y="3716338"/>
          <a:ext cx="8351839" cy="29098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6120"/>
                <a:gridCol w="1100520"/>
                <a:gridCol w="1100520"/>
                <a:gridCol w="1100520"/>
                <a:gridCol w="1100520"/>
                <a:gridCol w="1100520"/>
                <a:gridCol w="1193119"/>
              </a:tblGrid>
              <a:tr h="645333">
                <a:tc rowSpan="2"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6" marR="91436" marT="45721" marB="45721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Укомплектованность кадрами (% физических лиц к штатным должностям)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21" marB="45721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Средний возраст, лет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21" marB="45721" anchor="ctr"/>
                </a:tc>
              </a:tr>
              <a:tr h="73752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2010г.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2011г.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2012г.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Темп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прироста, убыли, %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ИО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 2011г.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21" marB="45721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FFFF00"/>
                        </a:solidFill>
                      </a:endParaRPr>
                    </a:p>
                  </a:txBody>
                  <a:tcPr anchor="ctr"/>
                </a:tc>
              </a:tr>
              <a:tr h="36876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Врачи</a:t>
                      </a:r>
                      <a:endParaRPr lang="ru-RU" sz="1600" dirty="0"/>
                    </a:p>
                  </a:txBody>
                  <a:tcPr marL="91436" marR="91436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66,4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63,0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58,1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-7,8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55,3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53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21" marB="45721" anchor="ctr"/>
                </a:tc>
              </a:tr>
              <a:tr h="579135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Средний медперсонал</a:t>
                      </a:r>
                      <a:endParaRPr lang="ru-RU" sz="1600" dirty="0"/>
                    </a:p>
                  </a:txBody>
                  <a:tcPr marL="91436" marR="91436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100,9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96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95,6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-0,4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69,9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48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21" marB="45721" anchor="ctr"/>
                </a:tc>
              </a:tr>
              <a:tr h="579135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Младший медперсонал</a:t>
                      </a:r>
                      <a:endParaRPr lang="ru-RU" sz="1600" dirty="0"/>
                    </a:p>
                  </a:txBody>
                  <a:tcPr marL="91436" marR="91436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106,2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101,24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103,5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+2,2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72,4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45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21" marB="45721" anchor="ctr"/>
                </a:tc>
              </a:tr>
            </a:tbl>
          </a:graphicData>
        </a:graphic>
      </p:graphicFrame>
      <p:graphicFrame>
        <p:nvGraphicFramePr>
          <p:cNvPr id="2050" name="Содержимое 7"/>
          <p:cNvGraphicFramePr>
            <a:graphicFrameLocks noGrp="1"/>
          </p:cNvGraphicFramePr>
          <p:nvPr>
            <p:ph idx="1"/>
          </p:nvPr>
        </p:nvGraphicFramePr>
        <p:xfrm>
          <a:off x="323850" y="476250"/>
          <a:ext cx="8820150" cy="3168650"/>
        </p:xfrm>
        <a:graphic>
          <a:graphicData uri="http://schemas.openxmlformats.org/presentationml/2006/ole">
            <p:oleObj spid="_x0000_s2050" r:id="rId3" imgW="8821677" imgH="3170195" progId="Excel.Chart.8">
              <p:embed/>
            </p:oleObj>
          </a:graphicData>
        </a:graphic>
      </p:graphicFrame>
      <p:sp>
        <p:nvSpPr>
          <p:cNvPr id="2096" name="Прямоугольник 8"/>
          <p:cNvSpPr>
            <a:spLocks noChangeArrowheads="1"/>
          </p:cNvSpPr>
          <p:nvPr/>
        </p:nvSpPr>
        <p:spPr bwMode="auto">
          <a:xfrm>
            <a:off x="3203575" y="260350"/>
            <a:ext cx="4902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Обеспеченность населения (на 10 000 нас.)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EF935-5D57-4CE2-A438-59B94B81F92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14350" cy="365125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0"/>
            <a:ext cx="8604250" cy="642938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400" dirty="0" smtClean="0"/>
              <a:t>В целях привлечения медицинских кадров</a:t>
            </a:r>
            <a:endParaRPr lang="ru-RU" sz="2400" dirty="0"/>
          </a:p>
        </p:txBody>
      </p:sp>
      <p:graphicFrame>
        <p:nvGraphicFramePr>
          <p:cNvPr id="12355" name="Group 67"/>
          <p:cNvGraphicFramePr>
            <a:graphicFrameLocks noGrp="1"/>
          </p:cNvGraphicFramePr>
          <p:nvPr/>
        </p:nvGraphicFramePr>
        <p:xfrm>
          <a:off x="468313" y="404813"/>
          <a:ext cx="8496300" cy="3095626"/>
        </p:xfrm>
        <a:graphic>
          <a:graphicData uri="http://schemas.openxmlformats.org/drawingml/2006/table">
            <a:tbl>
              <a:tblPr/>
              <a:tblGrid>
                <a:gridCol w="1223962"/>
                <a:gridCol w="1665288"/>
                <a:gridCol w="1452562"/>
                <a:gridCol w="1490663"/>
                <a:gridCol w="1584325"/>
                <a:gridCol w="1079500"/>
              </a:tblGrid>
              <a:tr h="1201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Подъемные, тыс.руб.</a:t>
                      </a:r>
                    </a:p>
                  </a:txBody>
                  <a:tcPr marL="91432" marR="91432"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Предоставление жилья, строительство</a:t>
                      </a:r>
                    </a:p>
                  </a:txBody>
                  <a:tcPr marL="91432" marR="91432"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Кол-во квартир предоставленных в 2012 г.</a:t>
                      </a:r>
                    </a:p>
                  </a:txBody>
                  <a:tcPr marL="91432" marR="91432"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Кол-во квартир запланированных на  2013 г.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91432" marR="91432"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Оплата за аренду жилья, коммунальные услуги</a:t>
                      </a:r>
                    </a:p>
                  </a:txBody>
                  <a:tcPr marL="91432" marR="91432"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Контрактная оплата труда</a:t>
                      </a:r>
                    </a:p>
                  </a:txBody>
                  <a:tcPr marL="91432" marR="91432"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93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30 000</a:t>
                      </a:r>
                    </a:p>
                  </a:txBody>
                  <a:tcPr marL="91432" marR="91432"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В муниципальной программе приобретение предусмотрено, фактически финансирования не было</a:t>
                      </a:r>
                    </a:p>
                  </a:txBody>
                  <a:tcPr marL="91432" marR="91432"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(получена из фонда поселения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по договору социального найма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2" marR="91432"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Подготовлен проект МЦП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(400 тыс. руб. – ½ стоимости квартиры</a:t>
                      </a:r>
                    </a:p>
                  </a:txBody>
                  <a:tcPr marL="91432" marR="91432"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5 квартир,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40 т. руб.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 в месяц, коммунальные льготы</a:t>
                      </a:r>
                    </a:p>
                  </a:txBody>
                  <a:tcPr marL="91432" marR="91432"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нет</a:t>
                      </a:r>
                    </a:p>
                  </a:txBody>
                  <a:tcPr marL="91432" marR="91432"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14" name="Rectangle 1"/>
          <p:cNvSpPr>
            <a:spLocks noChangeArrowheads="1"/>
          </p:cNvSpPr>
          <p:nvPr/>
        </p:nvSpPr>
        <p:spPr bwMode="auto">
          <a:xfrm>
            <a:off x="571500" y="5962650"/>
            <a:ext cx="83931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1200">
                <a:cs typeface="Times New Roman" pitchFamily="18" charset="0"/>
              </a:rPr>
              <a:t>Прибыло в 2012 году 10 специалистов, в том числе 1 врач, 9 специалистов среднего звена. </a:t>
            </a:r>
          </a:p>
          <a:p>
            <a:pPr algn="just"/>
            <a:r>
              <a:rPr lang="ru-RU" sz="1200">
                <a:cs typeface="Times New Roman" pitchFamily="18" charset="0"/>
              </a:rPr>
              <a:t>«Целевые» – 4, в т.ч. 1 врач, 3 – работника среднего медицинского звена: 2 – ФАПы, 1 – СМП. </a:t>
            </a:r>
          </a:p>
          <a:p>
            <a:pPr algn="just"/>
            <a:r>
              <a:rPr lang="ru-RU" sz="1200">
                <a:cs typeface="Times New Roman" pitchFamily="18" charset="0"/>
              </a:rPr>
              <a:t>Доля мед. и фарм. работников, обучавшихся в рамках целевой подготовки, трудоустроившиеся в ЛПУ территории  (%) -  100%.           (план РФ на 2013г.- 75%)</a:t>
            </a:r>
          </a:p>
          <a:p>
            <a:pPr algn="just"/>
            <a:endParaRPr lang="ru-RU" sz="1600"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68313" y="3857625"/>
          <a:ext cx="8496300" cy="19288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6050"/>
                <a:gridCol w="1416050"/>
                <a:gridCol w="1416050"/>
                <a:gridCol w="1416050"/>
                <a:gridCol w="1416050"/>
                <a:gridCol w="1416050"/>
              </a:tblGrid>
              <a:tr h="640785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Потребность во врачебных кадрах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91433" marR="91433" marT="45697" marB="45697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Численность обучающихся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3" marR="91433" marT="45697" marB="45697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00FF00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00FF00"/>
                        </a:solidFill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Принято специалистов в 2012г.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3" marR="91433" marT="45697" marB="45697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00FF00"/>
                        </a:solidFill>
                      </a:endParaRPr>
                    </a:p>
                  </a:txBody>
                  <a:tcPr anchor="ctr"/>
                </a:tc>
              </a:tr>
              <a:tr h="82387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студентов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91433" marR="91433" marT="45697" marB="456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интернов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91433" marR="91433" marT="45697" marB="456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ординаторов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91433" marR="91433" marT="45697" marB="456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всего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91433" marR="91433" marT="45697" marB="456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из них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 по программе «ЗД»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91433" marR="91433" marT="45697" marB="45697" anchor="ctr"/>
                </a:tc>
              </a:tr>
              <a:tr h="46416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34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91433" marR="91433" marT="45697" marB="456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91433" marR="91433" marT="45697" marB="456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91433" marR="91433" marT="45697" marB="456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91433" marR="91433" marT="45697" marB="456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91433" marR="91433" marT="45697" marB="4569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91433" marR="91433" marT="45697" marB="45697" anchor="ctr"/>
                </a:tc>
              </a:tr>
            </a:tbl>
          </a:graphicData>
        </a:graphic>
      </p:graphicFrame>
      <p:sp>
        <p:nvSpPr>
          <p:cNvPr id="12341" name="Прямоугольник 6"/>
          <p:cNvSpPr>
            <a:spLocks noChangeArrowheads="1"/>
          </p:cNvSpPr>
          <p:nvPr/>
        </p:nvSpPr>
        <p:spPr bwMode="auto">
          <a:xfrm>
            <a:off x="3214688" y="3429000"/>
            <a:ext cx="3429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rgbClr val="CCECFF"/>
                </a:solidFill>
              </a:rPr>
              <a:t>Кадровый прогноз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4844A4-4B61-4D0B-85DF-CC3DE740D9AB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0"/>
            <a:ext cx="8353425" cy="26035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ru-RU" sz="2800" smtClean="0"/>
              <a:t>Финансирование здравоохранения</a:t>
            </a:r>
          </a:p>
        </p:txBody>
      </p:sp>
      <p:graphicFrame>
        <p:nvGraphicFramePr>
          <p:cNvPr id="13410" name="Group 98"/>
          <p:cNvGraphicFramePr>
            <a:graphicFrameLocks noGrp="1"/>
          </p:cNvGraphicFramePr>
          <p:nvPr>
            <p:ph idx="1"/>
          </p:nvPr>
        </p:nvGraphicFramePr>
        <p:xfrm>
          <a:off x="539750" y="549275"/>
          <a:ext cx="8280400" cy="6308727"/>
        </p:xfrm>
        <a:graphic>
          <a:graphicData uri="http://schemas.openxmlformats.org/drawingml/2006/table">
            <a:tbl>
              <a:tblPr/>
              <a:tblGrid>
                <a:gridCol w="3668713"/>
                <a:gridCol w="855662"/>
                <a:gridCol w="857250"/>
                <a:gridCol w="855663"/>
                <a:gridCol w="1019175"/>
                <a:gridCol w="1023937"/>
              </a:tblGrid>
              <a:tr h="3222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млн. руб.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темп роста к 2011 г., %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структура, %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2010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2011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2012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Поступило средств в ЛПУ всего, в т. ч.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 248,7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291,3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308,9 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+ 6,0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100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- бюджет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 159,0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174,1 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150,2 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- 13,7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48,6 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64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- средства ОМС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62,1 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71,0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90,0 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 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+ 25,5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29,1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- программа модернизации (в т. ч. стоимость полученного оборудования)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- 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16,6 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35,7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+ 115,1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11,6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- муниципальные целевые программы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0,1 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1,0 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1,6 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 + 161,7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 0,5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33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- областные целевые программы (в т.ч. стоимость полученного оборудования и лекарственных средств)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5,0 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5,9 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6,8 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15,3 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2,2 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48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- национальный проект (диспансеризация, участковые, ФАПы, скорая помощь, родовые сертификаты)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 15,8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15,2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15,1 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- 0,5 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4,9 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- платные услуги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 6,8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7,2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9,6 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+ 33,0 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 3,1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5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Численность постоянного населения, чел.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36 860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36 311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35 755 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1,5 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 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На 1 жителя</a:t>
                      </a:r>
                    </a:p>
                  </a:txBody>
                  <a:tcPr marL="9524" marR="9524" marT="95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 6 747</a:t>
                      </a:r>
                    </a:p>
                  </a:txBody>
                  <a:tcPr marL="9524" marR="9524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 8 022</a:t>
                      </a:r>
                    </a:p>
                  </a:txBody>
                  <a:tcPr marL="9524" marR="9524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 8 639</a:t>
                      </a:r>
                    </a:p>
                  </a:txBody>
                  <a:tcPr marL="9524" marR="9524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 + 7,7</a:t>
                      </a:r>
                    </a:p>
                  </a:txBody>
                  <a:tcPr marL="9524" marR="9524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 </a:t>
                      </a:r>
                    </a:p>
                  </a:txBody>
                  <a:tcPr marL="9524" marR="9524" marT="9525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0E6708-E449-4F79-BA85-57A066FD1A6F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68313" y="188913"/>
          <a:ext cx="8497887" cy="65150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80860"/>
                <a:gridCol w="764601"/>
                <a:gridCol w="764601"/>
                <a:gridCol w="764601"/>
                <a:gridCol w="764601"/>
                <a:gridCol w="758623"/>
              </a:tblGrid>
              <a:tr h="138963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Показатель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2011г.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2012г.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FF00"/>
                          </a:solidFill>
                        </a:rPr>
                        <a:t>Темп</a:t>
                      </a:r>
                      <a:r>
                        <a:rPr lang="ru-RU" sz="1200" baseline="0" dirty="0" smtClean="0">
                          <a:solidFill>
                            <a:srgbClr val="00FF00"/>
                          </a:solidFill>
                        </a:rPr>
                        <a:t> прироста, убыли, %</a:t>
                      </a:r>
                      <a:endParaRPr lang="ru-RU" sz="1200" dirty="0">
                        <a:solidFill>
                          <a:srgbClr val="00FF00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FFF00"/>
                          </a:solidFill>
                        </a:rPr>
                        <a:t>ИО 2011г.</a:t>
                      </a:r>
                      <a:endParaRPr lang="ru-RU" sz="1200" dirty="0">
                        <a:solidFill>
                          <a:srgbClr val="FFFF00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FFF00"/>
                          </a:solidFill>
                        </a:rPr>
                        <a:t>План РФ на 2013г.</a:t>
                      </a:r>
                      <a:endParaRPr lang="ru-RU" sz="1400" dirty="0">
                        <a:solidFill>
                          <a:srgbClr val="FFFF00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0091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Доля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</a:rPr>
                        <a:t> расходов на оказание СМП от всех расходов на ТПГГ , %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8,3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9,1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FF00"/>
                          </a:solidFill>
                        </a:rPr>
                        <a:t>+9,6</a:t>
                      </a:r>
                      <a:endParaRPr lang="ru-RU" sz="1800" dirty="0">
                        <a:solidFill>
                          <a:srgbClr val="00FF00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+mn-lt"/>
                        </a:rPr>
                        <a:t>4,7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FF00"/>
                          </a:solidFill>
                        </a:rPr>
                        <a:t>6</a:t>
                      </a:r>
                      <a:endParaRPr lang="ru-RU" sz="1800" dirty="0">
                        <a:solidFill>
                          <a:srgbClr val="FFFF00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697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Доля расходов на оказание медпомощи в амбулаторных условиях  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</a:rPr>
                        <a:t>от всех расходов на ТПГГ , %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32,1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34,4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FF00"/>
                          </a:solidFill>
                        </a:rPr>
                        <a:t>+7,2</a:t>
                      </a:r>
                      <a:endParaRPr lang="ru-RU" sz="1800" dirty="0">
                        <a:solidFill>
                          <a:srgbClr val="00FF00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+mn-lt"/>
                        </a:rPr>
                        <a:t>28,8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FF00"/>
                          </a:solidFill>
                        </a:rPr>
                        <a:t>25,3</a:t>
                      </a:r>
                      <a:endParaRPr lang="ru-RU" sz="1800" dirty="0">
                        <a:solidFill>
                          <a:srgbClr val="FFFF00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69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Доля расходов на оказание медпомощи в амбулаторных условиях  в неотложной форме 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</a:rPr>
                        <a:t>от всех расходов на ТПГГ , %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FF00"/>
                          </a:solidFill>
                        </a:rPr>
                        <a:t>-</a:t>
                      </a:r>
                      <a:endParaRPr lang="ru-RU" sz="1800" dirty="0">
                        <a:solidFill>
                          <a:srgbClr val="00FF00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</a:rPr>
                        <a:t>-</a:t>
                      </a:r>
                      <a:r>
                        <a:rPr lang="ru-RU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FF00"/>
                          </a:solidFill>
                        </a:rPr>
                        <a:t>1,4</a:t>
                      </a:r>
                      <a:endParaRPr lang="ru-RU" sz="1800" dirty="0">
                        <a:solidFill>
                          <a:srgbClr val="FFFF00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Доля расходов на оказание медпомощи в дневных стационарах  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</a:rPr>
                        <a:t>от всех расходов на ТПГГ , %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0,9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0,9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FF00"/>
                          </a:solidFill>
                        </a:rPr>
                        <a:t>-</a:t>
                      </a:r>
                      <a:endParaRPr lang="ru-RU" sz="1800" dirty="0">
                        <a:solidFill>
                          <a:srgbClr val="00FF00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+mn-lt"/>
                        </a:rPr>
                        <a:t>2,7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FF00"/>
                          </a:solidFill>
                        </a:rPr>
                        <a:t>7</a:t>
                      </a:r>
                      <a:endParaRPr lang="ru-RU" sz="1800" dirty="0">
                        <a:solidFill>
                          <a:srgbClr val="FFFF00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69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Доля расходов на оказание медпомощи стационарных условиях  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</a:rPr>
                        <a:t>от всех расходов на ТПГГ , %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58,7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55,6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FF00"/>
                          </a:solidFill>
                        </a:rPr>
                        <a:t>-5,3</a:t>
                      </a:r>
                      <a:endParaRPr lang="ru-RU" sz="1800" dirty="0">
                        <a:solidFill>
                          <a:srgbClr val="00FF00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FFFF00"/>
                          </a:solidFill>
                          <a:effectLst/>
                          <a:latin typeface="+mn-lt"/>
                        </a:rPr>
                        <a:t>57,6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FF00"/>
                          </a:solidFill>
                        </a:rPr>
                        <a:t>60,3</a:t>
                      </a:r>
                      <a:endParaRPr lang="ru-RU" sz="1800" dirty="0">
                        <a:solidFill>
                          <a:srgbClr val="FFFF00"/>
                        </a:solidFill>
                      </a:endParaRPr>
                    </a:p>
                  </a:txBody>
                  <a:tcPr marL="91447" marR="914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3906E0-E44C-447B-BB2E-62BF4B4B213E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468313" y="260350"/>
          <a:ext cx="8496300" cy="62642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24172"/>
                <a:gridCol w="918032"/>
                <a:gridCol w="918032"/>
                <a:gridCol w="918032"/>
                <a:gridCol w="918032"/>
              </a:tblGrid>
              <a:tr h="863455"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План РФ на 2012 г.</a:t>
                      </a:r>
                      <a:endParaRPr lang="ru-RU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План РФ на 2013 г.</a:t>
                      </a:r>
                      <a:endParaRPr lang="ru-RU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</a:tr>
              <a:tr h="28781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solidFill>
                            <a:schemeClr val="tx1"/>
                          </a:solidFill>
                          <a:effectLst/>
                        </a:rPr>
                        <a:t>Средняя з/пл по региону, руб.</a:t>
                      </a:r>
                      <a:endParaRPr lang="ru-RU" sz="1600" b="0" i="0" u="none" strike="noStrike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chemeClr val="tx1"/>
                          </a:solidFill>
                          <a:effectLst/>
                        </a:rPr>
                        <a:t>22 648</a:t>
                      </a:r>
                      <a:endParaRPr lang="ru-RU" sz="1600" b="0" i="0" u="none" strike="noStrike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25 365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</a:tr>
              <a:tr h="28781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solidFill>
                            <a:schemeClr val="tx1"/>
                          </a:solidFill>
                          <a:effectLst/>
                        </a:rPr>
                        <a:t>1. Средняя з/пл врачей, руб.</a:t>
                      </a:r>
                      <a:endParaRPr lang="ru-RU" sz="1600" b="0" i="0" u="none" strike="noStrike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43 045</a:t>
                      </a: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47 314</a:t>
                      </a: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</a:tr>
              <a:tr h="28781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solidFill>
                            <a:schemeClr val="tx1"/>
                          </a:solidFill>
                          <a:effectLst/>
                        </a:rPr>
                        <a:t>- % к средней заработной плате по региону</a:t>
                      </a:r>
                      <a:endParaRPr lang="ru-RU" sz="1600" b="0" i="0" u="none" strike="noStrike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190,1</a:t>
                      </a: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125,3</a:t>
                      </a:r>
                      <a:endParaRPr lang="ru-RU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186,5</a:t>
                      </a: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129,7</a:t>
                      </a:r>
                      <a:endParaRPr lang="ru-RU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</a:tr>
              <a:tr h="55870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solidFill>
                            <a:schemeClr val="tx1"/>
                          </a:solidFill>
                          <a:effectLst/>
                        </a:rPr>
                        <a:t>2. Средняя з/пл среднего мед. (фармацевт.) персонала, руб.</a:t>
                      </a:r>
                      <a:endParaRPr lang="ru-RU" sz="1600" b="0" i="0" u="none" strike="noStrike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15 796</a:t>
                      </a: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16 513</a:t>
                      </a: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</a:tr>
              <a:tr h="28781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solidFill>
                            <a:schemeClr val="tx1"/>
                          </a:solidFill>
                          <a:effectLst/>
                        </a:rPr>
                        <a:t>- % к средней заработной плате по региону</a:t>
                      </a:r>
                      <a:endParaRPr lang="ru-RU" sz="1600" b="0" i="0" u="none" strike="noStrike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69,7</a:t>
                      </a: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solidFill>
                            <a:srgbClr val="FFFF00"/>
                          </a:solidFill>
                          <a:effectLst/>
                        </a:rPr>
                        <a:t>72,9</a:t>
                      </a:r>
                      <a:endParaRPr lang="ru-RU" sz="1600" b="0" i="0" u="none" strike="noStrike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65,1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75,6</a:t>
                      </a:r>
                      <a:endParaRPr lang="ru-RU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</a:tr>
              <a:tr h="28781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solidFill>
                            <a:schemeClr val="tx1"/>
                          </a:solidFill>
                          <a:effectLst/>
                        </a:rPr>
                        <a:t>3. Средняя з/пл младшего мед. персонала, руб.</a:t>
                      </a:r>
                      <a:endParaRPr lang="ru-RU" sz="1600" b="0" i="0" u="none" strike="noStrike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7 062</a:t>
                      </a: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8 285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</a:tr>
              <a:tr h="28781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solidFill>
                            <a:schemeClr val="tx1"/>
                          </a:solidFill>
                          <a:effectLst/>
                        </a:rPr>
                        <a:t>- % к средней заработной плате по региону</a:t>
                      </a:r>
                      <a:endParaRPr lang="ru-RU" sz="1600" b="0" i="0" u="none" strike="noStrike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31,2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48,0</a:t>
                      </a:r>
                      <a:endParaRPr lang="ru-RU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32,7</a:t>
                      </a: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50,1</a:t>
                      </a:r>
                      <a:endParaRPr lang="ru-RU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</a:tr>
              <a:tr h="110048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4. Средняя </a:t>
                      </a:r>
                      <a:r>
                        <a:rPr lang="ru-RU" sz="16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з</a:t>
                      </a:r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/пл. </a:t>
                      </a: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специалистов с высшим мед. (фармацевт.) или иным высшим образованием, предоставляющих мед. услуги, (обеспечивающих предоставление мед. услуг), руб.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26 058</a:t>
                      </a: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28 454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</a:tr>
              <a:tr h="28781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solidFill>
                            <a:schemeClr val="tx1"/>
                          </a:solidFill>
                          <a:effectLst/>
                        </a:rPr>
                        <a:t>- % к средней заработной плате по региону</a:t>
                      </a:r>
                      <a:endParaRPr lang="ru-RU" sz="1600" b="0" i="0" u="none" strike="noStrike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115,1</a:t>
                      </a: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125,3</a:t>
                      </a:r>
                      <a:endParaRPr lang="ru-RU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112,2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129,7</a:t>
                      </a:r>
                      <a:endParaRPr lang="ru-RU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</a:tr>
              <a:tr h="28781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solidFill>
                            <a:schemeClr val="tx1"/>
                          </a:solidFill>
                          <a:effectLst/>
                        </a:rPr>
                        <a:t>5. Средняя з/пл социальных работников, руб.</a:t>
                      </a:r>
                      <a:endParaRPr lang="ru-RU" sz="1600" b="0" i="0" u="none" strike="noStrike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</a:tr>
              <a:tr h="28781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solidFill>
                            <a:schemeClr val="tx1"/>
                          </a:solidFill>
                          <a:effectLst/>
                        </a:rPr>
                        <a:t>- % к средней заработной плате по региону</a:t>
                      </a:r>
                      <a:endParaRPr lang="ru-RU" sz="1600" b="0" i="0" u="none" strike="noStrike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37,0</a:t>
                      </a:r>
                      <a:endParaRPr lang="ru-RU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47,5</a:t>
                      </a:r>
                      <a:endParaRPr lang="ru-RU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</a:tr>
              <a:tr h="28781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solidFill>
                            <a:schemeClr val="tx1"/>
                          </a:solidFill>
                          <a:effectLst/>
                        </a:rPr>
                        <a:t>6. ФОТ всего, млн. руб.</a:t>
                      </a:r>
                      <a:endParaRPr lang="ru-RU" sz="1600" b="0" i="0" u="none" strike="noStrike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152,7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157,8</a:t>
                      </a: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</a:tr>
              <a:tr h="5756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solidFill>
                            <a:schemeClr val="tx1"/>
                          </a:solidFill>
                          <a:effectLst/>
                        </a:rPr>
                        <a:t>7. ФОТ прочего и административно-управленческого персонала, млн. руб.</a:t>
                      </a:r>
                      <a:endParaRPr lang="ru-RU" sz="1600" b="0" i="0" u="none" strike="noStrike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31,3</a:t>
                      </a: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31,4</a:t>
                      </a: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</a:tr>
              <a:tr h="28781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solidFill>
                            <a:schemeClr val="tx1"/>
                          </a:solidFill>
                          <a:effectLst/>
                        </a:rPr>
                        <a:t>- % к ФОТ всего</a:t>
                      </a:r>
                      <a:endParaRPr lang="ru-RU" sz="1600" b="0" i="0" u="none" strike="noStrike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x</a:t>
                      </a:r>
                      <a:endParaRPr lang="en-US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19,9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FFFF00"/>
                          </a:solidFill>
                          <a:effectLst/>
                        </a:rPr>
                        <a:t>40</a:t>
                      </a:r>
                      <a:endParaRPr lang="ru-RU" sz="1600" b="0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4" marR="9524" marT="9524" marB="0" anchor="ctr">
                    <a:noFill/>
                  </a:tcPr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042975-08F8-4489-AF7F-27806B0C0D91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36" name="Прямоугольник 7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0"/>
            <a:ext cx="7772400" cy="914400"/>
          </a:xfrm>
          <a:extLst>
            <a:ext uri="{909E8E84-426E-40DD-AFC4-6F175D3DCCD1}"/>
            <a:ext uri="{91240B29-F687-4F45-9708-019B960494DF}"/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ru-RU" sz="3200" b="1" dirty="0" smtClean="0"/>
              <a:t>Объемы медицинской помощи (ТПГГ)</a:t>
            </a:r>
          </a:p>
        </p:txBody>
      </p:sp>
      <p:graphicFrame>
        <p:nvGraphicFramePr>
          <p:cNvPr id="6" name="Group 53"/>
          <p:cNvGraphicFramePr>
            <a:graphicFrameLocks/>
          </p:cNvGraphicFramePr>
          <p:nvPr/>
        </p:nvGraphicFramePr>
        <p:xfrm>
          <a:off x="611188" y="642938"/>
          <a:ext cx="8353426" cy="6215082"/>
        </p:xfrm>
        <a:graphic>
          <a:graphicData uri="http://schemas.openxmlformats.org/drawingml/2006/table">
            <a:tbl>
              <a:tblPr/>
              <a:tblGrid>
                <a:gridCol w="1512540"/>
                <a:gridCol w="2664296"/>
                <a:gridCol w="835318"/>
                <a:gridCol w="835318"/>
                <a:gridCol w="835318"/>
                <a:gridCol w="835318"/>
                <a:gridCol w="835318"/>
              </a:tblGrid>
              <a:tr h="54775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Виды помощи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Показатель 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Норматив 2012г.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Район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Темп прироста, убыли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25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Федер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.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Регион./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МО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2011г.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2012г.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91445" marR="91445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6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Скорая медицинская помощь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Количество вызовов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на 1 жителя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0,318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0,34/ 0,347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0,528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0,448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CC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- 15,2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163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Круглосуточная стационарная помощь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Число дней работы койки в году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320-340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330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321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296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CC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- 7,8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60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Средняя длительность лечения больного в стационаре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14,2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12,0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9,6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10,1,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CC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+ 5,2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6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Амбулаторно-поликлиническая помощь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Количество посещений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на 1 жителя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9,7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10,978/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7,4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7, 435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7, 162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CC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- 3,7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2507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Дневной стационар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Число дней работы койки в году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249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252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CC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+1,2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250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Средняя длительность лечения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7,9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7,9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CC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-</a:t>
                      </a:r>
                    </a:p>
                  </a:txBody>
                  <a:tcPr marL="91445" marR="914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3B346C-4220-4233-BADB-A5365327524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088" y="0"/>
            <a:ext cx="7772400" cy="47625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ru-RU" sz="3200" smtClean="0"/>
              <a:t>Работа в системе ОМС</a:t>
            </a:r>
          </a:p>
        </p:txBody>
      </p:sp>
      <p:graphicFrame>
        <p:nvGraphicFramePr>
          <p:cNvPr id="17473" name="Group 65"/>
          <p:cNvGraphicFramePr>
            <a:graphicFrameLocks noGrp="1"/>
          </p:cNvGraphicFramePr>
          <p:nvPr/>
        </p:nvGraphicFramePr>
        <p:xfrm>
          <a:off x="539750" y="571500"/>
          <a:ext cx="8280400" cy="6302375"/>
        </p:xfrm>
        <a:graphic>
          <a:graphicData uri="http://schemas.openxmlformats.org/drawingml/2006/table">
            <a:tbl>
              <a:tblPr/>
              <a:tblGrid>
                <a:gridCol w="2889250"/>
                <a:gridCol w="998538"/>
                <a:gridCol w="1512887"/>
                <a:gridCol w="1203325"/>
                <a:gridCol w="857250"/>
                <a:gridCol w="819150"/>
              </a:tblGrid>
              <a:tr h="949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2010 г.</a:t>
                      </a: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2011г.</a:t>
                      </a: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2012г.</a:t>
                      </a: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Темп прироста, убыли (%)</a:t>
                      </a: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ИО 2011</a:t>
                      </a: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9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Количество дефектов на 10 экспертных случаев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19,9</a:t>
                      </a: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7,7</a:t>
                      </a: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0,6</a:t>
                      </a: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- 7,7</a:t>
                      </a: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6,8</a:t>
                      </a: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9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Штрафные санкции (% от финансирования /тыс. руб.)</a:t>
                      </a: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0.92</a:t>
                      </a: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0,13 </a:t>
                      </a: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1,4</a:t>
                      </a: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10,7</a:t>
                      </a: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0,97%</a:t>
                      </a: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5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Количество жалоб на 10 тыс. населения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0,8</a:t>
                      </a: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-</a:t>
                      </a: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-</a:t>
                      </a: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0,5</a:t>
                      </a: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Сроки ожидания приема к узким специалистам диагностических исследований (дни)+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УЗИ, колоноскопия - до 30 дней,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ФГДС-10 дней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УЗИ – 20-30 дней (янв.-июнь)</a:t>
                      </a: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5</a:t>
                      </a:r>
                    </a:p>
                  </a:txBody>
                  <a:tcPr marL="91435" marR="91435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DBFDE7-F8D3-4666-8693-251EAF311DAB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0"/>
            <a:ext cx="7772400" cy="50006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satMod val="200000"/>
                  </a:schemeClr>
                </a:solidFill>
              </a:rPr>
              <a:t>Программа модернизации</a:t>
            </a:r>
            <a:endParaRPr lang="ru-RU" sz="2800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8435" name="Rectangle 33"/>
          <p:cNvSpPr>
            <a:spLocks noChangeArrowheads="1"/>
          </p:cNvSpPr>
          <p:nvPr/>
        </p:nvSpPr>
        <p:spPr bwMode="gray">
          <a:xfrm>
            <a:off x="395288" y="260350"/>
            <a:ext cx="8748712" cy="6597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endParaRPr lang="ru-RU" sz="1500" b="1">
              <a:latin typeface="Corbel" pitchFamily="34" charset="0"/>
            </a:endParaRPr>
          </a:p>
          <a:p>
            <a:endParaRPr lang="ru-RU" sz="1500" b="1">
              <a:latin typeface="Corbel" pitchFamily="34" charset="0"/>
            </a:endParaRPr>
          </a:p>
          <a:p>
            <a:endParaRPr lang="ru-RU" sz="1500" b="1">
              <a:latin typeface="Corbel" pitchFamily="34" charset="0"/>
            </a:endParaRPr>
          </a:p>
          <a:p>
            <a:r>
              <a:rPr lang="ru-RU" sz="1600" b="1">
                <a:solidFill>
                  <a:srgbClr val="FFFF00"/>
                </a:solidFill>
                <a:latin typeface="Corbel" pitchFamily="34" charset="0"/>
              </a:rPr>
              <a:t>1. Завершение строительства, капитальный ремонт</a:t>
            </a:r>
          </a:p>
          <a:p>
            <a:r>
              <a:rPr lang="ru-RU" sz="1600" b="1">
                <a:latin typeface="Corbel" pitchFamily="34" charset="0"/>
              </a:rPr>
              <a:t>	</a:t>
            </a:r>
            <a:r>
              <a:rPr lang="ru-RU" sz="1600">
                <a:latin typeface="Corbel" pitchFamily="34" charset="0"/>
              </a:rPr>
              <a:t>Запланирован  </a:t>
            </a:r>
            <a:r>
              <a:rPr lang="ru-RU" sz="1600" b="1">
                <a:solidFill>
                  <a:srgbClr val="00FF00"/>
                </a:solidFill>
                <a:latin typeface="Corbel" pitchFamily="34" charset="0"/>
              </a:rPr>
              <a:t>1</a:t>
            </a:r>
            <a:r>
              <a:rPr lang="ru-RU" sz="1600">
                <a:latin typeface="Corbel" pitchFamily="34" charset="0"/>
              </a:rPr>
              <a:t> объект на </a:t>
            </a:r>
            <a:r>
              <a:rPr lang="ru-RU" sz="1600" b="1">
                <a:solidFill>
                  <a:srgbClr val="00FF00"/>
                </a:solidFill>
                <a:latin typeface="Corbel" pitchFamily="34" charset="0"/>
              </a:rPr>
              <a:t>2 381,4 </a:t>
            </a:r>
            <a:r>
              <a:rPr lang="ru-RU" sz="1600">
                <a:latin typeface="Corbel" pitchFamily="34" charset="0"/>
              </a:rPr>
              <a:t>тыс. руб., освоено - </a:t>
            </a:r>
            <a:r>
              <a:rPr lang="ru-RU" sz="1600">
                <a:solidFill>
                  <a:srgbClr val="00FF00"/>
                </a:solidFill>
                <a:latin typeface="Corbel" pitchFamily="34" charset="0"/>
              </a:rPr>
              <a:t>100</a:t>
            </a:r>
            <a:r>
              <a:rPr lang="ru-RU" sz="1600">
                <a:latin typeface="Corbel" pitchFamily="34" charset="0"/>
              </a:rPr>
              <a:t> %.</a:t>
            </a:r>
          </a:p>
          <a:p>
            <a:r>
              <a:rPr lang="ru-RU" sz="1600">
                <a:latin typeface="Corbel" pitchFamily="34" charset="0"/>
              </a:rPr>
              <a:t>	Завершены работы, введен в эксплуатацию - </a:t>
            </a:r>
            <a:r>
              <a:rPr lang="ru-RU" sz="1600" b="1">
                <a:solidFill>
                  <a:srgbClr val="00FF00"/>
                </a:solidFill>
                <a:latin typeface="Corbel" pitchFamily="34" charset="0"/>
              </a:rPr>
              <a:t>1</a:t>
            </a:r>
            <a:r>
              <a:rPr lang="ru-RU" sz="1600">
                <a:latin typeface="Corbel" pitchFamily="34" charset="0"/>
              </a:rPr>
              <a:t> объект.</a:t>
            </a:r>
          </a:p>
          <a:p>
            <a:r>
              <a:rPr lang="ru-RU" sz="1600" b="1">
                <a:solidFill>
                  <a:srgbClr val="FFFF00"/>
                </a:solidFill>
                <a:latin typeface="Corbel" pitchFamily="34" charset="0"/>
              </a:rPr>
              <a:t>2. Приобретение оборудования</a:t>
            </a:r>
          </a:p>
          <a:p>
            <a:r>
              <a:rPr lang="ru-RU" sz="1600">
                <a:latin typeface="Corbel" pitchFamily="34" charset="0"/>
              </a:rPr>
              <a:t>	Запланировано - </a:t>
            </a:r>
            <a:r>
              <a:rPr lang="ru-RU" sz="1600" b="1">
                <a:solidFill>
                  <a:srgbClr val="00FF00"/>
                </a:solidFill>
                <a:latin typeface="Corbel" pitchFamily="34" charset="0"/>
              </a:rPr>
              <a:t>36</a:t>
            </a:r>
            <a:r>
              <a:rPr lang="ru-RU" sz="1600">
                <a:solidFill>
                  <a:srgbClr val="00FF00"/>
                </a:solidFill>
                <a:latin typeface="Corbel" pitchFamily="34" charset="0"/>
              </a:rPr>
              <a:t> </a:t>
            </a:r>
            <a:r>
              <a:rPr lang="ru-RU" sz="1600">
                <a:latin typeface="Corbel" pitchFamily="34" charset="0"/>
              </a:rPr>
              <a:t>ед. на  </a:t>
            </a:r>
            <a:r>
              <a:rPr lang="ru-RU" sz="1600" b="1">
                <a:solidFill>
                  <a:srgbClr val="00FF00"/>
                </a:solidFill>
                <a:latin typeface="Corbel" pitchFamily="34" charset="0"/>
              </a:rPr>
              <a:t>12 299</a:t>
            </a:r>
            <a:r>
              <a:rPr lang="ru-RU" sz="1600">
                <a:solidFill>
                  <a:srgbClr val="00FF00"/>
                </a:solidFill>
                <a:latin typeface="Corbel" pitchFamily="34" charset="0"/>
              </a:rPr>
              <a:t> </a:t>
            </a:r>
            <a:r>
              <a:rPr lang="ru-RU" sz="1600">
                <a:latin typeface="Corbel" pitchFamily="34" charset="0"/>
              </a:rPr>
              <a:t>тыс. руб., освоено – </a:t>
            </a:r>
            <a:r>
              <a:rPr lang="ru-RU" sz="1600">
                <a:solidFill>
                  <a:srgbClr val="00FF00"/>
                </a:solidFill>
              </a:rPr>
              <a:t>98,9 </a:t>
            </a:r>
            <a:r>
              <a:rPr lang="ru-RU" sz="1600"/>
              <a:t>%.</a:t>
            </a:r>
            <a:endParaRPr lang="ru-RU" sz="1600">
              <a:latin typeface="Corbel" pitchFamily="34" charset="0"/>
            </a:endParaRPr>
          </a:p>
          <a:p>
            <a:r>
              <a:rPr lang="ru-RU" sz="1600">
                <a:latin typeface="Corbel" pitchFamily="34" charset="0"/>
              </a:rPr>
              <a:t>	Поставлено и введено в эксплуатацию – </a:t>
            </a:r>
            <a:r>
              <a:rPr lang="ru-RU" sz="1600" b="1">
                <a:solidFill>
                  <a:srgbClr val="00FF00"/>
                </a:solidFill>
                <a:latin typeface="Corbel" pitchFamily="34" charset="0"/>
              </a:rPr>
              <a:t>35 </a:t>
            </a:r>
            <a:r>
              <a:rPr lang="ru-RU" sz="1600">
                <a:latin typeface="Corbel" pitchFamily="34" charset="0"/>
              </a:rPr>
              <a:t> ед..(травматологический набор не оплачен, не поступил)</a:t>
            </a:r>
            <a:endParaRPr lang="ru-RU" sz="1600" b="1">
              <a:latin typeface="Corbel" pitchFamily="34" charset="0"/>
            </a:endParaRPr>
          </a:p>
          <a:p>
            <a:r>
              <a:rPr lang="ru-RU" sz="1600" b="1">
                <a:solidFill>
                  <a:srgbClr val="FFFF00"/>
                </a:solidFill>
                <a:latin typeface="Corbel" pitchFamily="34" charset="0"/>
              </a:rPr>
              <a:t>3. Внедрение современных информационных систем в здравоохранение (7 970,0)</a:t>
            </a:r>
          </a:p>
          <a:p>
            <a:r>
              <a:rPr lang="ru-RU" sz="1600">
                <a:latin typeface="Corbel" pitchFamily="34" charset="0"/>
              </a:rPr>
              <a:t>	Запланировано - </a:t>
            </a:r>
            <a:r>
              <a:rPr lang="ru-RU" sz="1600" b="1">
                <a:solidFill>
                  <a:srgbClr val="00FF00"/>
                </a:solidFill>
                <a:latin typeface="Corbel" pitchFamily="34" charset="0"/>
              </a:rPr>
              <a:t>234</a:t>
            </a:r>
            <a:r>
              <a:rPr lang="ru-RU" sz="1600">
                <a:latin typeface="Corbel" pitchFamily="34" charset="0"/>
              </a:rPr>
              <a:t> ед. комп. техники на </a:t>
            </a:r>
            <a:r>
              <a:rPr lang="ru-RU" sz="1600" b="1">
                <a:solidFill>
                  <a:srgbClr val="00FF00"/>
                </a:solidFill>
                <a:latin typeface="Corbel" pitchFamily="34" charset="0"/>
              </a:rPr>
              <a:t>4 397 810,66</a:t>
            </a:r>
            <a:r>
              <a:rPr lang="ru-RU" sz="1600">
                <a:solidFill>
                  <a:srgbClr val="00FF00"/>
                </a:solidFill>
                <a:latin typeface="Corbel" pitchFamily="34" charset="0"/>
              </a:rPr>
              <a:t>  </a:t>
            </a:r>
            <a:r>
              <a:rPr lang="ru-RU" sz="1600">
                <a:latin typeface="Corbel" pitchFamily="34" charset="0"/>
              </a:rPr>
              <a:t>руб., освоено </a:t>
            </a:r>
            <a:r>
              <a:rPr lang="ru-RU" sz="1600">
                <a:solidFill>
                  <a:srgbClr val="00FF00"/>
                </a:solidFill>
              </a:rPr>
              <a:t>100</a:t>
            </a:r>
            <a:r>
              <a:rPr lang="ru-RU" sz="1600"/>
              <a:t> %.</a:t>
            </a:r>
            <a:endParaRPr lang="ru-RU" sz="1600">
              <a:latin typeface="Corbel" pitchFamily="34" charset="0"/>
            </a:endParaRPr>
          </a:p>
          <a:p>
            <a:r>
              <a:rPr lang="ru-RU" sz="1600">
                <a:latin typeface="Corbel" pitchFamily="34" charset="0"/>
              </a:rPr>
              <a:t>	Поставлено 234 единицы,  введено в эксплуатацию – </a:t>
            </a:r>
            <a:r>
              <a:rPr lang="ru-RU" sz="1600">
                <a:solidFill>
                  <a:srgbClr val="00FF00"/>
                </a:solidFill>
                <a:latin typeface="Corbel" pitchFamily="34" charset="0"/>
              </a:rPr>
              <a:t>86</a:t>
            </a:r>
            <a:r>
              <a:rPr lang="ru-RU" sz="1600">
                <a:latin typeface="Corbel" pitchFamily="34" charset="0"/>
              </a:rPr>
              <a:t> ед.</a:t>
            </a:r>
          </a:p>
          <a:p>
            <a:r>
              <a:rPr lang="ru-RU" sz="1600" b="1">
                <a:solidFill>
                  <a:srgbClr val="FFFF00"/>
                </a:solidFill>
                <a:latin typeface="Corbel" pitchFamily="34" charset="0"/>
              </a:rPr>
              <a:t>4. Внедрение стандартов</a:t>
            </a:r>
          </a:p>
          <a:p>
            <a:r>
              <a:rPr lang="ru-RU" sz="1600">
                <a:latin typeface="Corbel" pitchFamily="34" charset="0"/>
              </a:rPr>
              <a:t>	Запланировано к внедрению: </a:t>
            </a:r>
            <a:r>
              <a:rPr lang="ru-RU" sz="1600" b="1">
                <a:solidFill>
                  <a:srgbClr val="00FF00"/>
                </a:solidFill>
                <a:latin typeface="Corbel" pitchFamily="34" charset="0"/>
              </a:rPr>
              <a:t>2011 – 18; 2012 - 16 </a:t>
            </a:r>
            <a:r>
              <a:rPr lang="ru-RU" sz="1600">
                <a:latin typeface="Corbel" pitchFamily="34" charset="0"/>
              </a:rPr>
              <a:t>стандартов, предусмотрено – </a:t>
            </a:r>
            <a:r>
              <a:rPr lang="ru-RU" sz="1600" b="1">
                <a:solidFill>
                  <a:srgbClr val="00FF00"/>
                </a:solidFill>
                <a:latin typeface="Corbel" pitchFamily="34" charset="0"/>
              </a:rPr>
              <a:t>16 035,8 </a:t>
            </a:r>
            <a:r>
              <a:rPr lang="ru-RU" sz="1600">
                <a:latin typeface="Corbel" pitchFamily="34" charset="0"/>
              </a:rPr>
              <a:t>тыс. руб., освоено </a:t>
            </a:r>
            <a:r>
              <a:rPr lang="ru-RU" sz="1600" b="1">
                <a:solidFill>
                  <a:srgbClr val="00FF00"/>
                </a:solidFill>
                <a:latin typeface="Corbel" pitchFamily="34" charset="0"/>
              </a:rPr>
              <a:t>– 94,1 %.</a:t>
            </a:r>
          </a:p>
          <a:p>
            <a:r>
              <a:rPr lang="ru-RU" sz="1600">
                <a:latin typeface="Corbel" pitchFamily="34" charset="0"/>
              </a:rPr>
              <a:t>	Внедрено - </a:t>
            </a:r>
            <a:r>
              <a:rPr lang="ru-RU" sz="1600" b="1">
                <a:solidFill>
                  <a:srgbClr val="00FF00"/>
                </a:solidFill>
                <a:latin typeface="Corbel" pitchFamily="34" charset="0"/>
              </a:rPr>
              <a:t>16</a:t>
            </a:r>
            <a:r>
              <a:rPr lang="ru-RU" sz="1600">
                <a:latin typeface="Corbel" pitchFamily="34" charset="0"/>
              </a:rPr>
              <a:t> стандартов. 	Заработная плата увеличилась на </a:t>
            </a:r>
            <a:r>
              <a:rPr lang="ru-RU" sz="1600" b="1">
                <a:solidFill>
                  <a:srgbClr val="00FF00"/>
                </a:solidFill>
                <a:latin typeface="Corbel" pitchFamily="34" charset="0"/>
              </a:rPr>
              <a:t>9,4 %</a:t>
            </a:r>
            <a:r>
              <a:rPr lang="ru-RU" sz="1600">
                <a:solidFill>
                  <a:srgbClr val="00FF00"/>
                </a:solidFill>
                <a:latin typeface="Corbel" pitchFamily="34" charset="0"/>
              </a:rPr>
              <a:t>.</a:t>
            </a:r>
          </a:p>
          <a:p>
            <a:r>
              <a:rPr lang="ru-RU" sz="1600" b="1">
                <a:solidFill>
                  <a:srgbClr val="FFFF00"/>
                </a:solidFill>
                <a:latin typeface="Corbel" pitchFamily="34" charset="0"/>
              </a:rPr>
              <a:t>5. Проведение диспансеризации 14-летних</a:t>
            </a:r>
          </a:p>
          <a:p>
            <a:r>
              <a:rPr lang="ru-RU" sz="1600">
                <a:latin typeface="Corbel" pitchFamily="34" charset="0"/>
              </a:rPr>
              <a:t>	Запланировано – </a:t>
            </a:r>
            <a:r>
              <a:rPr lang="ru-RU" sz="1600" b="1">
                <a:solidFill>
                  <a:srgbClr val="00FF00"/>
                </a:solidFill>
                <a:latin typeface="Corbel" pitchFamily="34" charset="0"/>
              </a:rPr>
              <a:t>912</a:t>
            </a:r>
            <a:r>
              <a:rPr lang="ru-RU" sz="1600">
                <a:solidFill>
                  <a:srgbClr val="00FF00"/>
                </a:solidFill>
                <a:latin typeface="Corbel" pitchFamily="34" charset="0"/>
              </a:rPr>
              <a:t> </a:t>
            </a:r>
            <a:r>
              <a:rPr lang="ru-RU" sz="1600">
                <a:latin typeface="Corbel" pitchFamily="34" charset="0"/>
              </a:rPr>
              <a:t> подростков, предусмотрено -  </a:t>
            </a:r>
            <a:r>
              <a:rPr lang="ru-RU" sz="1600" b="1">
                <a:solidFill>
                  <a:srgbClr val="00FF00"/>
                </a:solidFill>
                <a:latin typeface="Corbel" pitchFamily="34" charset="0"/>
              </a:rPr>
              <a:t>946</a:t>
            </a:r>
            <a:r>
              <a:rPr lang="ru-RU" sz="1600" b="1">
                <a:latin typeface="Corbel" pitchFamily="34" charset="0"/>
              </a:rPr>
              <a:t> </a:t>
            </a:r>
            <a:r>
              <a:rPr lang="ru-RU" sz="1600">
                <a:latin typeface="Corbel" pitchFamily="34" charset="0"/>
              </a:rPr>
              <a:t>тыс. рублей, освоено – </a:t>
            </a:r>
            <a:r>
              <a:rPr lang="ru-RU" sz="1600" b="1">
                <a:solidFill>
                  <a:srgbClr val="00FF00"/>
                </a:solidFill>
                <a:latin typeface="Corbel" pitchFamily="34" charset="0"/>
              </a:rPr>
              <a:t>97,1 %</a:t>
            </a:r>
          </a:p>
          <a:p>
            <a:r>
              <a:rPr lang="ru-RU" sz="1600">
                <a:latin typeface="Corbel" pitchFamily="34" charset="0"/>
              </a:rPr>
              <a:t>	Обследовано – </a:t>
            </a:r>
            <a:r>
              <a:rPr lang="ru-RU" sz="1600" b="1">
                <a:solidFill>
                  <a:srgbClr val="00FF00"/>
                </a:solidFill>
                <a:latin typeface="Corbel" pitchFamily="34" charset="0"/>
              </a:rPr>
              <a:t>100% </a:t>
            </a:r>
            <a:r>
              <a:rPr lang="ru-RU" sz="1600">
                <a:latin typeface="Corbel" pitchFamily="34" charset="0"/>
              </a:rPr>
              <a:t>подростков, по группам здоровья: </a:t>
            </a:r>
            <a:r>
              <a:rPr lang="ru-RU" sz="1600" b="1">
                <a:solidFill>
                  <a:srgbClr val="00FF00"/>
                </a:solidFill>
                <a:latin typeface="Corbel" pitchFamily="34" charset="0"/>
              </a:rPr>
              <a:t>1-113; 2-545; 3-222; 4-31; 5-1</a:t>
            </a:r>
          </a:p>
          <a:p>
            <a:r>
              <a:rPr lang="ru-RU" sz="1600" b="1">
                <a:solidFill>
                  <a:srgbClr val="FFFF00"/>
                </a:solidFill>
                <a:latin typeface="Corbel" pitchFamily="34" charset="0"/>
              </a:rPr>
              <a:t>6. Повышение доступности амбулаторной помощи</a:t>
            </a:r>
          </a:p>
          <a:p>
            <a:r>
              <a:rPr lang="ru-RU" sz="1600">
                <a:latin typeface="Corbel" pitchFamily="34" charset="0"/>
              </a:rPr>
              <a:t>	Предусмотрено </a:t>
            </a:r>
            <a:r>
              <a:rPr lang="ru-RU" sz="1600">
                <a:solidFill>
                  <a:srgbClr val="00FF00"/>
                </a:solidFill>
                <a:latin typeface="Corbel" pitchFamily="34" charset="0"/>
              </a:rPr>
              <a:t>– </a:t>
            </a:r>
            <a:r>
              <a:rPr lang="ru-RU" sz="1600" b="1">
                <a:solidFill>
                  <a:srgbClr val="00FF00"/>
                </a:solidFill>
                <a:latin typeface="Corbel" pitchFamily="34" charset="0"/>
              </a:rPr>
              <a:t>13 995,0 </a:t>
            </a:r>
            <a:r>
              <a:rPr lang="ru-RU" sz="1600">
                <a:latin typeface="Corbel" pitchFamily="34" charset="0"/>
              </a:rPr>
              <a:t>тыс. руб., освоено </a:t>
            </a:r>
            <a:r>
              <a:rPr lang="ru-RU" sz="1600" b="1">
                <a:solidFill>
                  <a:srgbClr val="00FF00"/>
                </a:solidFill>
                <a:latin typeface="Corbel" pitchFamily="34" charset="0"/>
              </a:rPr>
              <a:t>– 93,6 %.</a:t>
            </a:r>
          </a:p>
          <a:p>
            <a:r>
              <a:rPr lang="ru-RU" sz="1600">
                <a:latin typeface="Corbel" pitchFamily="34" charset="0"/>
              </a:rPr>
              <a:t>	Заработная плата увеличилась на</a:t>
            </a:r>
            <a:r>
              <a:rPr lang="ru-RU" sz="1600" b="1">
                <a:solidFill>
                  <a:srgbClr val="FF0000"/>
                </a:solidFill>
                <a:latin typeface="Corbel" pitchFamily="34" charset="0"/>
              </a:rPr>
              <a:t> </a:t>
            </a:r>
            <a:r>
              <a:rPr lang="ru-RU" sz="1600" b="1">
                <a:solidFill>
                  <a:srgbClr val="00FF00"/>
                </a:solidFill>
                <a:latin typeface="Corbel" pitchFamily="34" charset="0"/>
              </a:rPr>
              <a:t>8,6 %. </a:t>
            </a:r>
            <a:r>
              <a:rPr lang="ru-RU" sz="1600">
                <a:solidFill>
                  <a:srgbClr val="FF0000"/>
                </a:solidFill>
                <a:latin typeface="Corbel" pitchFamily="34" charset="0"/>
              </a:rPr>
              <a:t>	</a:t>
            </a:r>
            <a:r>
              <a:rPr lang="ru-RU" sz="1600">
                <a:latin typeface="Corbel" pitchFamily="34" charset="0"/>
              </a:rPr>
              <a:t>Израсходовано на лекарственные средства </a:t>
            </a:r>
            <a:r>
              <a:rPr lang="ru-RU" sz="1600" b="1">
                <a:solidFill>
                  <a:srgbClr val="00FF00"/>
                </a:solidFill>
                <a:latin typeface="Corbel" pitchFamily="34" charset="0"/>
              </a:rPr>
              <a:t>923,6</a:t>
            </a:r>
            <a:r>
              <a:rPr lang="ru-RU" sz="1600" b="1">
                <a:latin typeface="Corbel" pitchFamily="34" charset="0"/>
              </a:rPr>
              <a:t> </a:t>
            </a:r>
            <a:r>
              <a:rPr lang="ru-RU" sz="1600">
                <a:latin typeface="Corbel" pitchFamily="34" charset="0"/>
              </a:rPr>
              <a:t>тыс. руб.</a:t>
            </a:r>
          </a:p>
          <a:p>
            <a:r>
              <a:rPr lang="ru-RU" sz="1600" b="1">
                <a:solidFill>
                  <a:srgbClr val="FFFF00"/>
                </a:solidFill>
                <a:latin typeface="Corbel" pitchFamily="34" charset="0"/>
              </a:rPr>
              <a:t>7. Обучение (повышение квалификации и переподготовка) </a:t>
            </a:r>
            <a:r>
              <a:rPr lang="ru-RU" sz="1600">
                <a:latin typeface="Corbel" pitchFamily="34" charset="0"/>
              </a:rPr>
              <a:t>	Запланировано </a:t>
            </a:r>
            <a:r>
              <a:rPr lang="ru-RU" sz="1600">
                <a:solidFill>
                  <a:srgbClr val="00FF00"/>
                </a:solidFill>
                <a:latin typeface="Corbel" pitchFamily="34" charset="0"/>
              </a:rPr>
              <a:t>- </a:t>
            </a:r>
            <a:r>
              <a:rPr lang="ru-RU" sz="1600" b="1">
                <a:solidFill>
                  <a:srgbClr val="00FF00"/>
                </a:solidFill>
                <a:latin typeface="Corbel" pitchFamily="34" charset="0"/>
              </a:rPr>
              <a:t>2</a:t>
            </a:r>
            <a:r>
              <a:rPr lang="ru-RU" sz="1600">
                <a:latin typeface="Corbel" pitchFamily="34" charset="0"/>
              </a:rPr>
              <a:t> чел., предусмотрено – </a:t>
            </a:r>
            <a:r>
              <a:rPr lang="ru-RU" sz="1600" b="1">
                <a:solidFill>
                  <a:srgbClr val="00FF00"/>
                </a:solidFill>
                <a:latin typeface="Corbel" pitchFamily="34" charset="0"/>
              </a:rPr>
              <a:t>30 727,80  </a:t>
            </a:r>
            <a:r>
              <a:rPr lang="ru-RU" sz="1600">
                <a:latin typeface="Corbel" pitchFamily="34" charset="0"/>
              </a:rPr>
              <a:t>рублей, освоено </a:t>
            </a:r>
            <a:r>
              <a:rPr lang="ru-RU" sz="1600">
                <a:solidFill>
                  <a:srgbClr val="00FF00"/>
                </a:solidFill>
                <a:latin typeface="Corbel" pitchFamily="34" charset="0"/>
              </a:rPr>
              <a:t>- </a:t>
            </a:r>
            <a:r>
              <a:rPr lang="ru-RU" sz="1600" b="1">
                <a:solidFill>
                  <a:srgbClr val="00FF00"/>
                </a:solidFill>
                <a:latin typeface="Corbel" pitchFamily="34" charset="0"/>
              </a:rPr>
              <a:t>100 %. </a:t>
            </a:r>
            <a:r>
              <a:rPr lang="ru-RU" sz="1600">
                <a:latin typeface="Corbel" pitchFamily="34" charset="0"/>
              </a:rPr>
              <a:t>	Обучено - </a:t>
            </a:r>
            <a:r>
              <a:rPr lang="ru-RU" sz="1600">
                <a:solidFill>
                  <a:srgbClr val="00FF00"/>
                </a:solidFill>
                <a:latin typeface="Corbel" pitchFamily="34" charset="0"/>
              </a:rPr>
              <a:t>2 </a:t>
            </a:r>
            <a:r>
              <a:rPr lang="ru-RU" sz="1600">
                <a:latin typeface="Corbel" pitchFamily="34" charset="0"/>
              </a:rPr>
              <a:t>чел</a:t>
            </a:r>
            <a:r>
              <a:rPr lang="ru-RU" sz="1500">
                <a:latin typeface="Corbel" pitchFamily="34" charset="0"/>
              </a:rPr>
              <a:t>.</a:t>
            </a:r>
            <a:endParaRPr lang="ru-RU" sz="1500" b="1">
              <a:latin typeface="Corbel" pitchFamily="34" charset="0"/>
            </a:endParaRPr>
          </a:p>
          <a:p>
            <a:pPr algn="ctr"/>
            <a:endParaRPr lang="ru-RU" sz="1500" b="1">
              <a:latin typeface="Corbe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F4DD0D-404F-4E62-9150-47234DF3614E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502" name="Group 46"/>
          <p:cNvGraphicFramePr>
            <a:graphicFrameLocks noGrp="1"/>
          </p:cNvGraphicFramePr>
          <p:nvPr>
            <p:ph idx="1"/>
          </p:nvPr>
        </p:nvGraphicFramePr>
        <p:xfrm>
          <a:off x="468313" y="981075"/>
          <a:ext cx="8496300" cy="2116138"/>
        </p:xfrm>
        <a:graphic>
          <a:graphicData uri="http://schemas.openxmlformats.org/drawingml/2006/table">
            <a:tbl>
              <a:tblPr/>
              <a:tblGrid>
                <a:gridCol w="1511300"/>
                <a:gridCol w="1830387"/>
                <a:gridCol w="1670050"/>
                <a:gridCol w="3484563"/>
              </a:tblGrid>
              <a:tr h="146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План, (ед.)</a:t>
                      </a:r>
                    </a:p>
                  </a:txBody>
                  <a:tcPr marL="91433" marR="91433" marT="45731" marB="4573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Фактически поставлено и введено в эксплуатацию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(ед. / %)</a:t>
                      </a:r>
                    </a:p>
                  </a:txBody>
                  <a:tcPr marL="91433" marR="91433" marT="45731" marB="4573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из них простаивает,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(ед. / %)</a:t>
                      </a:r>
                    </a:p>
                  </a:txBody>
                  <a:tcPr marL="91433" marR="91433" marT="45731" marB="4573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Причины простоя</a:t>
                      </a:r>
                    </a:p>
                  </a:txBody>
                  <a:tcPr marL="91433" marR="91433" marT="45731" marB="4573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2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36 (12 298,8)</a:t>
                      </a:r>
                    </a:p>
                  </a:txBody>
                  <a:tcPr marL="91433" marR="91433" marT="45731" marB="4573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35  (98,9%)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91433" marR="91433" marT="45731" marB="4573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-</a:t>
                      </a:r>
                    </a:p>
                  </a:txBody>
                  <a:tcPr marL="91433" marR="91433" marT="45731" marB="4573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Не поступил травматологический набор</a:t>
                      </a:r>
                    </a:p>
                  </a:txBody>
                  <a:tcPr marL="91433" marR="91433" marT="45731" marB="4573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755650" y="0"/>
            <a:ext cx="7772400" cy="9144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spc="-100" dirty="0">
                <a:solidFill>
                  <a:schemeClr val="tx2">
                    <a:satMod val="200000"/>
                  </a:schemeClr>
                </a:solidFill>
                <a:latin typeface="+mj-lt"/>
                <a:ea typeface="+mj-ea"/>
                <a:cs typeface="+mj-cs"/>
              </a:rPr>
              <a:t>Программа модернизации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539750" y="549275"/>
            <a:ext cx="4752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+mn-lt"/>
              </a:rPr>
              <a:t>Приобретение оборудования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611188" y="3213100"/>
            <a:ext cx="35290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latin typeface="+mn-lt"/>
              </a:rPr>
              <a:t>Капитальный ремонт</a:t>
            </a:r>
          </a:p>
        </p:txBody>
      </p:sp>
      <p:graphicFrame>
        <p:nvGraphicFramePr>
          <p:cNvPr id="19503" name="Group 47"/>
          <p:cNvGraphicFramePr>
            <a:graphicFrameLocks noGrp="1"/>
          </p:cNvGraphicFramePr>
          <p:nvPr/>
        </p:nvGraphicFramePr>
        <p:xfrm>
          <a:off x="468313" y="3573463"/>
          <a:ext cx="8496300" cy="2728912"/>
        </p:xfrm>
        <a:graphic>
          <a:graphicData uri="http://schemas.openxmlformats.org/drawingml/2006/table">
            <a:tbl>
              <a:tblPr/>
              <a:tblGrid>
                <a:gridCol w="1746250"/>
                <a:gridCol w="1595437"/>
                <a:gridCol w="1762125"/>
                <a:gridCol w="3392488"/>
              </a:tblGrid>
              <a:tr h="2016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Требовался ремонт  до ПМЗ, 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кол-во объектов /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кв. м.</a:t>
                      </a:r>
                    </a:p>
                  </a:txBody>
                  <a:tcPr marL="91441" marR="91441" marT="45682" marB="4568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Проведен ремонт по ПМЗ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кол-во объектов /к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в. м./%</a:t>
                      </a:r>
                    </a:p>
                  </a:txBody>
                  <a:tcPr marL="91441" marR="91441" marT="45682" marB="4568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Требуется ремонт  по состоянию на 1.01.2013г.,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кол-во объектов/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кв. м.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/%</a:t>
                      </a:r>
                    </a:p>
                  </a:txBody>
                  <a:tcPr marL="91441" marR="91441" marT="45682" marB="4568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Причины не включения в ПМЗ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 наличие проектной документации с заключение м экспертизы на сумму  с указанием кол-во объектов /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кв. м.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marL="91441" marR="91441" marT="45682" marB="4568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2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3 / 13 213,40</a:t>
                      </a:r>
                    </a:p>
                  </a:txBody>
                  <a:tcPr marT="45693" marB="456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 /  1 547,69  (11,7%)</a:t>
                      </a:r>
                    </a:p>
                  </a:txBody>
                  <a:tcPr marT="45693" marB="456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2 / 11 665,71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(88,3) </a:t>
                      </a:r>
                    </a:p>
                  </a:txBody>
                  <a:tcPr marT="45693" marB="456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Отсутствие ПСД в 2011-2012г.г.</a:t>
                      </a:r>
                    </a:p>
                  </a:txBody>
                  <a:tcPr marT="45693" marB="456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495" name="Прямоугольник 8"/>
          <p:cNvSpPr>
            <a:spLocks noChangeArrowheads="1"/>
          </p:cNvSpPr>
          <p:nvPr/>
        </p:nvSpPr>
        <p:spPr bwMode="auto">
          <a:xfrm>
            <a:off x="611188" y="3284538"/>
            <a:ext cx="48974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FA3076-F8B2-4D8D-BD5D-16CAEA669518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0"/>
            <a:ext cx="77724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200000"/>
                  </a:schemeClr>
                </a:solidFill>
              </a:rPr>
              <a:t>Терапевтическая служба</a:t>
            </a:r>
            <a:endParaRPr lang="ru-RU" dirty="0">
              <a:solidFill>
                <a:schemeClr val="tx2">
                  <a:satMod val="200000"/>
                </a:schemeClr>
              </a:solidFill>
            </a:endParaRPr>
          </a:p>
        </p:txBody>
      </p:sp>
      <p:graphicFrame>
        <p:nvGraphicFramePr>
          <p:cNvPr id="20595" name="Group 115"/>
          <p:cNvGraphicFramePr>
            <a:graphicFrameLocks noGrp="1"/>
          </p:cNvGraphicFramePr>
          <p:nvPr>
            <p:ph idx="1"/>
          </p:nvPr>
        </p:nvGraphicFramePr>
        <p:xfrm>
          <a:off x="395288" y="620713"/>
          <a:ext cx="8569325" cy="6097587"/>
        </p:xfrm>
        <a:graphic>
          <a:graphicData uri="http://schemas.openxmlformats.org/drawingml/2006/table">
            <a:tbl>
              <a:tblPr/>
              <a:tblGrid>
                <a:gridCol w="3048000"/>
                <a:gridCol w="1104900"/>
                <a:gridCol w="1103312"/>
                <a:gridCol w="1104900"/>
                <a:gridCol w="1103313"/>
                <a:gridCol w="1104900"/>
              </a:tblGrid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Показатель  на</a:t>
                      </a:r>
                      <a:b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</a:b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 100 000 населения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2010г.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2011г.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2012г.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Темп прироста, убыли, %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ИО 2011г.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Первичная заболеваемость </a:t>
                      </a:r>
                    </a:p>
                  </a:txBody>
                  <a:tcPr marL="91443" marR="91443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69 718,2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68 125,1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80 596,6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+ 11,8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89176,7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Заболеваемость органов системы  кровообращения</a:t>
                      </a:r>
                    </a:p>
                  </a:txBody>
                  <a:tcPr marL="91443" marR="91443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3 634,7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5 038,6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5 526,6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+ 10,9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2905,8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Смертность от заболеваний системы кровообращений</a:t>
                      </a:r>
                    </a:p>
                  </a:txBody>
                  <a:tcPr marL="91443" marR="91443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1 084,7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1 253,2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1 164,2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- 9,2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708,7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- в т.ч. в трудоспособном возр..</a:t>
                      </a:r>
                    </a:p>
                  </a:txBody>
                  <a:tcPr marL="91443" marR="91443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353,1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367,6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478,0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+ 13,0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230,6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Заболеваемость инсультом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на 100 000 взрослого нас.</a:t>
                      </a:r>
                    </a:p>
                  </a:txBody>
                  <a:tcPr marL="91443" marR="91443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701,1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612,0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669,4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+ 10,9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298,2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Смертность от инсультов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на 100 000 взрослого нас.</a:t>
                      </a:r>
                    </a:p>
                  </a:txBody>
                  <a:tcPr marL="91443" marR="91443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95,9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160,3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181,9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+ 11,3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147,6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- в т.ч. в трудоспособном возр..</a:t>
                      </a:r>
                    </a:p>
                  </a:txBody>
                  <a:tcPr marL="91443" marR="91443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12,6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29,0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87,7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+ 302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33,8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Заболеваемость инфарктом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на 100 000 взрослого   населения</a:t>
                      </a:r>
                    </a:p>
                  </a:txBody>
                  <a:tcPr marL="91443" marR="91443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162,0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251,3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192,8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- 7,6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151,4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Смертность от инфаркта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на 100 000 взрослого нас.</a:t>
                      </a:r>
                    </a:p>
                  </a:txBody>
                  <a:tcPr marL="91443" marR="91443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59,5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61,9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43,6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- 7,0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56,3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- в т.ч. в трудоспособном возр.</a:t>
                      </a:r>
                    </a:p>
                  </a:txBody>
                  <a:tcPr marL="91443" marR="91443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25,2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4,8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24,3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+ 50,6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15,3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Заболеваемость органов дыхания</a:t>
                      </a:r>
                    </a:p>
                  </a:txBody>
                  <a:tcPr marL="91443" marR="91443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9 753,2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9 392,3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11 413,4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+ 12,1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35222,7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Смертность от заболеваний органов дыхания </a:t>
                      </a:r>
                    </a:p>
                  </a:txBody>
                  <a:tcPr marL="91443" marR="91443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82,6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87,4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87,3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-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78,2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- в т.ч. в трудоспособном возр.</a:t>
                      </a:r>
                    </a:p>
                  </a:txBody>
                  <a:tcPr marL="91443" marR="91443"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42,0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82,2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43,8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- 53,3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52,8</a:t>
                      </a:r>
                    </a:p>
                  </a:txBody>
                  <a:tcPr marL="91443" marR="91443"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524DCE-3383-4F15-B977-D3723DD2BA84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0"/>
            <a:ext cx="77724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200000"/>
                  </a:schemeClr>
                </a:solidFill>
              </a:rPr>
              <a:t>Хирургическая служба</a:t>
            </a:r>
            <a:endParaRPr lang="ru-RU" dirty="0">
              <a:solidFill>
                <a:schemeClr val="tx2">
                  <a:satMod val="20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/>
          </p:cNvGraphicFramePr>
          <p:nvPr/>
        </p:nvGraphicFramePr>
        <p:xfrm>
          <a:off x="539750" y="1125538"/>
          <a:ext cx="8280400" cy="52419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22728"/>
                <a:gridCol w="1339418"/>
                <a:gridCol w="1339418"/>
                <a:gridCol w="1339418"/>
                <a:gridCol w="1339418"/>
              </a:tblGrid>
              <a:tr h="527674"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91436" marR="91436" marT="45713" marB="457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2010г.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2011г.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2012г.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FF00"/>
                          </a:solidFill>
                        </a:rPr>
                        <a:t>Темп</a:t>
                      </a:r>
                      <a:r>
                        <a:rPr lang="ru-RU" sz="1200" baseline="0" dirty="0" smtClean="0">
                          <a:solidFill>
                            <a:srgbClr val="00FF00"/>
                          </a:solidFill>
                        </a:rPr>
                        <a:t> прироста, убыли, %</a:t>
                      </a:r>
                      <a:endParaRPr lang="ru-RU" sz="1200" dirty="0">
                        <a:solidFill>
                          <a:srgbClr val="00FF00"/>
                        </a:solidFill>
                      </a:endParaRPr>
                    </a:p>
                  </a:txBody>
                  <a:tcPr marL="91436" marR="91436" marT="45713" marB="45713" anchor="ctr"/>
                </a:tc>
              </a:tr>
              <a:tr h="551489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Всего операций, из них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768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752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732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FF00"/>
                          </a:solidFill>
                        </a:rPr>
                        <a:t>- 2,7</a:t>
                      </a:r>
                      <a:endParaRPr lang="ru-RU" sz="1800" dirty="0">
                        <a:solidFill>
                          <a:srgbClr val="00FF00"/>
                        </a:solidFill>
                      </a:endParaRPr>
                    </a:p>
                  </a:txBody>
                  <a:tcPr marL="91436" marR="91436" marT="45713" marB="45713" anchor="ctr"/>
                </a:tc>
              </a:tr>
              <a:tr h="428002"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- плановых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229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218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175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FF00"/>
                          </a:solidFill>
                        </a:rPr>
                        <a:t>- 15,1</a:t>
                      </a:r>
                      <a:endParaRPr lang="ru-RU" sz="1800" dirty="0">
                        <a:solidFill>
                          <a:srgbClr val="00FF00"/>
                        </a:solidFill>
                      </a:endParaRPr>
                    </a:p>
                  </a:txBody>
                  <a:tcPr marL="91436" marR="91436" marT="45713" marB="45713" anchor="ctr"/>
                </a:tc>
              </a:tr>
              <a:tr h="4280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Острый аппендицит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6" marR="91436" marT="45713" marB="45713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89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80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79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FF00"/>
                          </a:solidFill>
                        </a:rPr>
                        <a:t>- 1,2</a:t>
                      </a:r>
                      <a:endParaRPr lang="ru-RU" sz="1800" dirty="0">
                        <a:solidFill>
                          <a:srgbClr val="00FF00"/>
                        </a:solidFill>
                      </a:endParaRPr>
                    </a:p>
                  </a:txBody>
                  <a:tcPr marL="91436" marR="91436" marT="45713" marB="45713" anchor="ctr"/>
                </a:tc>
              </a:tr>
              <a:tr h="7387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Острая непроходимость кишечника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6" marR="91436" marT="45713" marB="45713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9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10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FF00"/>
                          </a:solidFill>
                        </a:rPr>
                        <a:t>+ 11,2</a:t>
                      </a:r>
                      <a:endParaRPr lang="ru-RU" sz="1800" dirty="0">
                        <a:solidFill>
                          <a:srgbClr val="00FF00"/>
                        </a:solidFill>
                      </a:endParaRPr>
                    </a:p>
                  </a:txBody>
                  <a:tcPr marL="91436" marR="91436" marT="45713" marB="45713" anchor="ctr"/>
                </a:tc>
              </a:tr>
              <a:tr h="4280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Перфоративная язва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6" marR="91436" marT="45713" marB="45713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10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18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13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FF00"/>
                          </a:solidFill>
                        </a:rPr>
                        <a:t>- 27,7</a:t>
                      </a:r>
                      <a:endParaRPr lang="ru-RU" sz="1800" dirty="0">
                        <a:solidFill>
                          <a:srgbClr val="00FF00"/>
                        </a:solidFill>
                      </a:endParaRPr>
                    </a:p>
                  </a:txBody>
                  <a:tcPr marL="91436" marR="91436" marT="45713" marB="45713" anchor="ctr"/>
                </a:tc>
              </a:tr>
              <a:tr h="4280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Ущемленная грыжа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6" marR="91436" marT="45713" marB="45713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13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13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FF00"/>
                          </a:solidFill>
                        </a:rPr>
                        <a:t>-</a:t>
                      </a:r>
                      <a:endParaRPr lang="ru-RU" sz="1800" dirty="0">
                        <a:solidFill>
                          <a:srgbClr val="00FF00"/>
                        </a:solidFill>
                      </a:endParaRPr>
                    </a:p>
                  </a:txBody>
                  <a:tcPr marL="91436" marR="91436" marT="45713" marB="45713" anchor="ctr"/>
                </a:tc>
              </a:tr>
              <a:tr h="4280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Острый холецистит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6" marR="91436" marT="45713" marB="45713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24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15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FF00"/>
                          </a:solidFill>
                        </a:rPr>
                        <a:t>+</a:t>
                      </a:r>
                      <a:r>
                        <a:rPr lang="ru-RU" sz="1800" baseline="0" dirty="0" smtClean="0">
                          <a:solidFill>
                            <a:srgbClr val="00FF00"/>
                          </a:solidFill>
                        </a:rPr>
                        <a:t> 500</a:t>
                      </a:r>
                      <a:endParaRPr lang="ru-RU" sz="1800" dirty="0">
                        <a:solidFill>
                          <a:srgbClr val="00FF00"/>
                        </a:solidFill>
                      </a:endParaRPr>
                    </a:p>
                  </a:txBody>
                  <a:tcPr marL="91436" marR="91436" marT="45713" marB="45713" anchor="ctr"/>
                </a:tc>
              </a:tr>
              <a:tr h="4280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Острый панкреатит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6" marR="91436" marT="45713" marB="45713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-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FF00"/>
                          </a:solidFill>
                        </a:rPr>
                        <a:t>+ 100</a:t>
                      </a:r>
                      <a:endParaRPr lang="ru-RU" sz="1800" dirty="0">
                        <a:solidFill>
                          <a:srgbClr val="00FF00"/>
                        </a:solidFill>
                      </a:endParaRPr>
                    </a:p>
                  </a:txBody>
                  <a:tcPr marL="91436" marR="91436" marT="45713" marB="45713" anchor="ctr"/>
                </a:tc>
              </a:tr>
              <a:tr h="42800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Летальность, в</a:t>
                      </a:r>
                      <a:r>
                        <a:rPr lang="ru-RU" sz="1800" baseline="0" dirty="0" smtClean="0"/>
                        <a:t> т.ч.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1,3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1,2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1,3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FF00"/>
                          </a:solidFill>
                        </a:rPr>
                        <a:t>+ 8,3</a:t>
                      </a:r>
                      <a:endParaRPr lang="ru-RU" sz="1800" dirty="0">
                        <a:solidFill>
                          <a:srgbClr val="00FF00"/>
                        </a:solidFill>
                      </a:endParaRPr>
                    </a:p>
                  </a:txBody>
                  <a:tcPr marL="91436" marR="91436" marT="45713" marB="45713" anchor="ctr"/>
                </a:tc>
              </a:tr>
              <a:tr h="428002"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- </a:t>
                      </a:r>
                      <a:r>
                        <a:rPr lang="ru-RU" sz="1800" dirty="0" err="1" smtClean="0"/>
                        <a:t>досуточная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30,0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30,0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20,0</a:t>
                      </a:r>
                      <a:endParaRPr lang="ru-RU" sz="1800" dirty="0"/>
                    </a:p>
                  </a:txBody>
                  <a:tcPr marL="91436" marR="91436" marT="45713" marB="4571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FF00"/>
                          </a:solidFill>
                        </a:rPr>
                        <a:t>- 33,3</a:t>
                      </a:r>
                      <a:endParaRPr lang="ru-RU" sz="1800" dirty="0">
                        <a:solidFill>
                          <a:srgbClr val="00FF00"/>
                        </a:solidFill>
                      </a:endParaRPr>
                    </a:p>
                  </a:txBody>
                  <a:tcPr marL="91436" marR="91436" marT="45713" marB="45713" anchor="ctr"/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7A895B-E0ED-4B60-949A-C97C92F91421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2">
                    <a:satMod val="200000"/>
                  </a:schemeClr>
                </a:solidFill>
              </a:rPr>
              <a:t>Акушерско-гинекологическая </a:t>
            </a:r>
            <a:r>
              <a:rPr lang="ru-RU" sz="3200" dirty="0" smtClean="0">
                <a:solidFill>
                  <a:schemeClr val="tx2">
                    <a:satMod val="200000"/>
                  </a:schemeClr>
                </a:solidFill>
              </a:rPr>
              <a:t>служба</a:t>
            </a:r>
            <a:endParaRPr lang="ru-RU" sz="3600" dirty="0">
              <a:solidFill>
                <a:schemeClr val="tx2">
                  <a:satMod val="200000"/>
                </a:schemeClr>
              </a:solidFill>
            </a:endParaRPr>
          </a:p>
        </p:txBody>
      </p:sp>
      <p:graphicFrame>
        <p:nvGraphicFramePr>
          <p:cNvPr id="4" name="Group 219"/>
          <p:cNvGraphicFramePr>
            <a:graphicFrameLocks noGrp="1"/>
          </p:cNvGraphicFramePr>
          <p:nvPr>
            <p:ph idx="1"/>
          </p:nvPr>
        </p:nvGraphicFramePr>
        <p:xfrm>
          <a:off x="539750" y="620713"/>
          <a:ext cx="8413750" cy="6048375"/>
        </p:xfrm>
        <a:graphic>
          <a:graphicData uri="http://schemas.openxmlformats.org/drawingml/2006/table">
            <a:tbl>
              <a:tblPr/>
              <a:tblGrid>
                <a:gridCol w="4099886"/>
                <a:gridCol w="862773"/>
                <a:gridCol w="862773"/>
                <a:gridCol w="862773"/>
                <a:gridCol w="862773"/>
                <a:gridCol w="862773"/>
              </a:tblGrid>
              <a:tr h="5943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2010 г.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2011 г.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2012 г.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FF00"/>
                          </a:solidFill>
                        </a:rPr>
                        <a:t>Темп</a:t>
                      </a:r>
                      <a:r>
                        <a:rPr lang="ru-RU" sz="1100" baseline="0" dirty="0" smtClean="0">
                          <a:solidFill>
                            <a:srgbClr val="00FF00"/>
                          </a:solidFill>
                        </a:rPr>
                        <a:t> прироста, убыли, %</a:t>
                      </a:r>
                      <a:endParaRPr lang="ru-RU" sz="1100" dirty="0">
                        <a:solidFill>
                          <a:srgbClr val="00FF00"/>
                        </a:solidFill>
                      </a:endParaRPr>
                    </a:p>
                  </a:txBody>
                  <a:tcPr marL="91438" marR="91438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FFFF00"/>
                          </a:solidFill>
                        </a:rPr>
                        <a:t>ИО 2011г. </a:t>
                      </a:r>
                      <a:endParaRPr lang="ru-RU" sz="1200" dirty="0">
                        <a:solidFill>
                          <a:srgbClr val="FFFF00"/>
                        </a:solidFill>
                      </a:endParaRPr>
                    </a:p>
                  </a:txBody>
                  <a:tcPr marL="91438" marR="91438"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Перинатальная смертность, </a:t>
                      </a:r>
                      <a:r>
                        <a:rPr kumimoji="0" lang="ru-RU" sz="15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%о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: </a:t>
                      </a:r>
                    </a:p>
                  </a:txBody>
                  <a:tcPr marL="91438" marR="91438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11,9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7,9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20,1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+ 254,4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5,8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9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мертворождаемость, </a:t>
                      </a:r>
                      <a:r>
                        <a:rPr kumimoji="0" lang="ru-RU" sz="15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%о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8" marR="91438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7,9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7,9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18,1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+ 229,2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4,3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9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- ранняя неонатальная смертность, </a:t>
                      </a:r>
                      <a:r>
                        <a:rPr kumimoji="0" lang="ru-RU" sz="15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%о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8" marR="91438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3,9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2,0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1,5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86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Материнская смертность (на 100 000 живорожденных)</a:t>
                      </a:r>
                    </a:p>
                  </a:txBody>
                  <a:tcPr marL="91438" marR="91438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16,2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Кол-во преждевременных родов (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абс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..)</a:t>
                      </a:r>
                    </a:p>
                  </a:txBody>
                  <a:tcPr marL="91438" marR="91438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25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36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32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- 11,1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1949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9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- 22-27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нед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91438" marR="91438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8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- 75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Times New Roman"/>
                        </a:rPr>
                        <a:t>202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9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- 28-34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нед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91438" marR="91438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23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28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30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+ 7,1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Times New Roman"/>
                        </a:rPr>
                        <a:t>1747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86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Количество абортов на 1000 женщин фертильного возраста </a:t>
                      </a:r>
                    </a:p>
                  </a:txBody>
                  <a:tcPr marL="91438" marR="91438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77,0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88,6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78,1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- 11,85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Times New Roman"/>
                        </a:rPr>
                        <a:t>36,9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866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Показатель (%) ранней постановки на учет по беременности (до 12 недель)</a:t>
                      </a:r>
                    </a:p>
                  </a:txBody>
                  <a:tcPr marL="91438" marR="91438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75,9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82,4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71,9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- 12,7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Times New Roman"/>
                        </a:rPr>
                        <a:t>83,7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726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Число выявленных пороков развития при скрининге по УЗИ, после рождения ребенка (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абс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.)</a:t>
                      </a:r>
                    </a:p>
                  </a:txBody>
                  <a:tcPr marL="91438" marR="91438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20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15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13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- 13,3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Times New Roman"/>
                        </a:rPr>
                        <a:t>561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838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Число вызовов выездных бригад всего, из них</a:t>
                      </a:r>
                    </a:p>
                  </a:txBody>
                  <a:tcPr marL="91438" marR="91438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15 559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18 683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16 069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- 13,9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9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акушерских</a:t>
                      </a:r>
                    </a:p>
                  </a:txBody>
                  <a:tcPr marL="91438" marR="91438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176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279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281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+ 0,7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29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неонатальных</a:t>
                      </a:r>
                    </a:p>
                  </a:txBody>
                  <a:tcPr marL="91438" marR="91438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4F5810-4F94-4993-BF94-15DC12361FA5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0"/>
            <a:ext cx="77724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200000"/>
                  </a:schemeClr>
                </a:solidFill>
              </a:rPr>
              <a:t>Педиатрическая служба</a:t>
            </a:r>
            <a:endParaRPr lang="ru-RU" dirty="0">
              <a:solidFill>
                <a:schemeClr val="tx2">
                  <a:satMod val="200000"/>
                </a:schemeClr>
              </a:solidFill>
            </a:endParaRPr>
          </a:p>
        </p:txBody>
      </p:sp>
      <p:graphicFrame>
        <p:nvGraphicFramePr>
          <p:cNvPr id="23642" name="Group 90"/>
          <p:cNvGraphicFramePr>
            <a:graphicFrameLocks noGrp="1"/>
          </p:cNvGraphicFramePr>
          <p:nvPr>
            <p:ph idx="1"/>
          </p:nvPr>
        </p:nvGraphicFramePr>
        <p:xfrm>
          <a:off x="539750" y="692150"/>
          <a:ext cx="8362950" cy="6122988"/>
        </p:xfrm>
        <a:graphic>
          <a:graphicData uri="http://schemas.openxmlformats.org/drawingml/2006/table">
            <a:tbl>
              <a:tblPr/>
              <a:tblGrid>
                <a:gridCol w="4176713"/>
                <a:gridCol w="836612"/>
                <a:gridCol w="838200"/>
                <a:gridCol w="836613"/>
                <a:gridCol w="838200"/>
                <a:gridCol w="836612"/>
              </a:tblGrid>
              <a:tr h="757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2010г.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2011г.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2012г.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Темп прироста, убыли, %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ИО 2011г.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Младенческая смертность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14,7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6,9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11,1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60,9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8,96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Уровень (%) смертности детей первого года жизни на дому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16,6 (2)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50,0 (2)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33,3 (2)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- 33,4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30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Показатель детской смертности  (0-14 лет) на 100 000 детей соответствующего  возраста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99,8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92,0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118,2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28,5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123,3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Смертность детей в возрасте 0-17 лет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120,0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110,0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135,0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22,8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120,6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Выполнение программы диспансеризации детей первого года жизни (%)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98,2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97,2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98,4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1,3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95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Выполнение программы диспансеризации детей-сирот, детей, оставшихся без попечения родителей и детей, находящихся в трудной жизненной ситуации (%)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100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100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99,4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0,6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98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Выполнение программы диспансеризации 14-летних подростков  (%)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-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96,2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100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3,8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99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Процент охвата детей профилактическими осмотрами ( от числа подлежащих)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97,0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96,4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98,6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2,3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85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5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Процент выполнения индивидуальных программ реабилитации у детей-инвалидов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98,1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97,0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98,3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1,4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95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5E9E5D-636E-4C0F-B86A-B3A0E7CED5F7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3" y="1773238"/>
            <a:ext cx="7772400" cy="9144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dirty="0" smtClean="0">
                <a:solidFill>
                  <a:schemeClr val="tx2">
                    <a:satMod val="200000"/>
                  </a:schemeClr>
                </a:solidFill>
              </a:rPr>
              <a:t>Социально-значимые заболевания</a:t>
            </a:r>
            <a:endParaRPr lang="ru-RU" sz="4800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EB715C-2588-4944-88C3-9D5327EB537C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0"/>
            <a:ext cx="77724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200000"/>
                  </a:schemeClr>
                </a:solidFill>
              </a:rPr>
              <a:t>Туберкулез</a:t>
            </a:r>
            <a:endParaRPr lang="ru-RU" dirty="0">
              <a:solidFill>
                <a:schemeClr val="tx2">
                  <a:satMod val="200000"/>
                </a:schemeClr>
              </a:solidFill>
            </a:endParaRPr>
          </a:p>
        </p:txBody>
      </p:sp>
      <p:graphicFrame>
        <p:nvGraphicFramePr>
          <p:cNvPr id="25685" name="Group 85"/>
          <p:cNvGraphicFramePr>
            <a:graphicFrameLocks noGrp="1"/>
          </p:cNvGraphicFramePr>
          <p:nvPr>
            <p:ph idx="1"/>
          </p:nvPr>
        </p:nvGraphicFramePr>
        <p:xfrm>
          <a:off x="468313" y="765175"/>
          <a:ext cx="8497887" cy="5346700"/>
        </p:xfrm>
        <a:graphic>
          <a:graphicData uri="http://schemas.openxmlformats.org/drawingml/2006/table">
            <a:tbl>
              <a:tblPr/>
              <a:tblGrid>
                <a:gridCol w="3816350"/>
                <a:gridCol w="935037"/>
                <a:gridCol w="936625"/>
                <a:gridCol w="936625"/>
                <a:gridCol w="936625"/>
                <a:gridCol w="936625"/>
              </a:tblGrid>
              <a:tr h="7159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Times New Roman" pitchFamily="18" charset="0"/>
                        </a:rPr>
                        <a:t>2010г.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Times New Roman" pitchFamily="18" charset="0"/>
                        </a:rPr>
                        <a:t>2011г.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Times New Roman" pitchFamily="18" charset="0"/>
                        </a:rPr>
                        <a:t>2012г.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Темп прироста, убыли, %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ИО 2011г.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Times New Roman" pitchFamily="18" charset="0"/>
                        </a:rPr>
                        <a:t>Заболеваемость общая на 100 000 нас.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167,8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195,4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191.7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- 1,9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150,1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Times New Roman" pitchFamily="18" charset="0"/>
                        </a:rPr>
                        <a:t>Заболеваемость детская на 100 000 д.нас.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118,0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79,0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80,0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1,2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39,7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Times New Roman" pitchFamily="18" charset="0"/>
                        </a:rPr>
                        <a:t>Смертность на 100 000 нас.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71,2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52,3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32,8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- 37,3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42,1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Times New Roman" pitchFamily="18" charset="0"/>
                        </a:rPr>
                        <a:t>Доля лиц с запущенными формами (%)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16,9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12,3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2,9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+ 76,9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4,6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43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Times New Roman" pitchFamily="18" charset="0"/>
                        </a:rPr>
                        <a:t>Охват населения всеми видами проф. осмотров на туберкулёз (%)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60,7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64,1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68,6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+ 7,0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76,6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43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Times New Roman" pitchFamily="18" charset="0"/>
                        </a:rPr>
                        <a:t>Охват туберкулинодиагностикой  детей 1-14 лет, (%)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90,2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99.3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99,9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+ 0,6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94,5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43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Times New Roman" pitchFamily="18" charset="0"/>
                        </a:rPr>
                        <a:t>Охват флюорографией 15 лет и старше профилактическими  флюорографическими осмотрами (%)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51,5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53,2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58,9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+ 10.7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70,8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55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Times New Roman" pitchFamily="18" charset="0"/>
                        </a:rPr>
                        <a:t>Удельный вес больных,  выявленных при профилактических осмотрах, от общего  числа  впервые выявленных  больных  туберкулёзом (%)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53,8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41,2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46,4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+ 43,7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53,1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4DA98D-8459-4AEE-A045-C9F39B38310D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200000"/>
                  </a:schemeClr>
                </a:solidFill>
              </a:rPr>
              <a:t>СПИД</a:t>
            </a:r>
            <a:endParaRPr lang="ru-RU" dirty="0">
              <a:solidFill>
                <a:schemeClr val="tx2">
                  <a:satMod val="200000"/>
                </a:schemeClr>
              </a:solidFill>
            </a:endParaRPr>
          </a:p>
        </p:txBody>
      </p:sp>
      <p:graphicFrame>
        <p:nvGraphicFramePr>
          <p:cNvPr id="3074" name="Диаграмма 4"/>
          <p:cNvGraphicFramePr>
            <a:graphicFrameLocks/>
          </p:cNvGraphicFramePr>
          <p:nvPr/>
        </p:nvGraphicFramePr>
        <p:xfrm>
          <a:off x="2555875" y="0"/>
          <a:ext cx="6451600" cy="1916113"/>
        </p:xfrm>
        <a:graphic>
          <a:graphicData uri="http://schemas.openxmlformats.org/presentationml/2006/ole">
            <p:oleObj spid="_x0000_s3074" r:id="rId3" imgW="6809822" imgH="2347163" progId="Excel.Chart.8">
              <p:embed/>
            </p:oleObj>
          </a:graphicData>
        </a:graphic>
      </p:graphicFrame>
      <p:graphicFrame>
        <p:nvGraphicFramePr>
          <p:cNvPr id="3161" name="Group 89"/>
          <p:cNvGraphicFramePr>
            <a:graphicFrameLocks noGrp="1"/>
          </p:cNvGraphicFramePr>
          <p:nvPr>
            <p:ph idx="1"/>
          </p:nvPr>
        </p:nvGraphicFramePr>
        <p:xfrm>
          <a:off x="539750" y="1700213"/>
          <a:ext cx="8488363" cy="5278437"/>
        </p:xfrm>
        <a:graphic>
          <a:graphicData uri="http://schemas.openxmlformats.org/drawingml/2006/table">
            <a:tbl>
              <a:tblPr/>
              <a:tblGrid>
                <a:gridCol w="3898900"/>
                <a:gridCol w="917575"/>
                <a:gridCol w="917575"/>
                <a:gridCol w="917575"/>
                <a:gridCol w="917575"/>
                <a:gridCol w="919163"/>
              </a:tblGrid>
              <a:tr h="809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2010г.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2011г.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2012г.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Темп прироста, убыли, %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ИО 2011г.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охвата обследованием населения на ВИЧ (скрининг ВИЧ)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91431" marR="91431"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58,6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16,9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19,5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+ 15.3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18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Уровень охвата эпид. расследованием вновь выявленных  случаев ВИЧ-инфекции</a:t>
                      </a:r>
                    </a:p>
                  </a:txBody>
                  <a:tcPr marL="91431" marR="91431"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58,6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96,8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87,5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- 9,6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90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охвата диспансерным наблюдением лиц, больных ВИЧ-инфекцией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91431" marR="91431"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96,3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90,9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89,5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-1,5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75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/ охват ВААРТ от числа нуждающихся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91431" marR="91431"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56,3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100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50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-50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80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с коинфекцией ВИЧ+туберкулез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91431" marR="91431"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17.0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13,8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13,3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9,2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Обследовано на ВИЧ – инфекцию по 102 коду (наркоманы) 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91431" marR="91431"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100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100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100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78,5 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охвата перинатальной профилактикой ВИЧ-инфекции, в том числе трехэтапной перинатальной профилактикой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91431" marR="91431"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100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83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100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85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Количество  детей с неустановленным диагнозом (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R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 75 старше 1,5 лет</a:t>
                      </a:r>
                    </a:p>
                  </a:txBody>
                  <a:tcPr marL="91431" marR="91431"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6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Times New Roman" pitchFamily="18" charset="0"/>
                          <a:cs typeface="Arial" charset="0"/>
                        </a:rPr>
                        <a:t>1 (2004г.р.. прибыл в  декабре 2012г.</a:t>
                      </a: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91423" marR="91423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4FA6C1-FB97-4872-9BC5-686764B9078F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0"/>
            <a:ext cx="7772400" cy="549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200000"/>
                  </a:schemeClr>
                </a:solidFill>
              </a:rPr>
              <a:t>Онкология</a:t>
            </a:r>
            <a:endParaRPr lang="ru-RU" dirty="0">
              <a:solidFill>
                <a:schemeClr val="tx2">
                  <a:satMod val="200000"/>
                </a:schemeClr>
              </a:solidFill>
            </a:endParaRPr>
          </a:p>
        </p:txBody>
      </p:sp>
      <p:graphicFrame>
        <p:nvGraphicFramePr>
          <p:cNvPr id="26766" name="Group 142"/>
          <p:cNvGraphicFramePr>
            <a:graphicFrameLocks noGrp="1"/>
          </p:cNvGraphicFramePr>
          <p:nvPr>
            <p:ph idx="1"/>
          </p:nvPr>
        </p:nvGraphicFramePr>
        <p:xfrm>
          <a:off x="395288" y="115888"/>
          <a:ext cx="8569325" cy="5510212"/>
        </p:xfrm>
        <a:graphic>
          <a:graphicData uri="http://schemas.openxmlformats.org/drawingml/2006/table">
            <a:tbl>
              <a:tblPr/>
              <a:tblGrid>
                <a:gridCol w="3529012"/>
                <a:gridCol w="719138"/>
                <a:gridCol w="720725"/>
                <a:gridCol w="720725"/>
                <a:gridCol w="719137"/>
                <a:gridCol w="720725"/>
                <a:gridCol w="719138"/>
                <a:gridCol w="720725"/>
              </a:tblGrid>
              <a:tr h="9302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Times New Roman" pitchFamily="18" charset="0"/>
                        </a:rPr>
                        <a:t>2010г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Times New Roman" pitchFamily="18" charset="0"/>
                        </a:rPr>
                        <a:t>2011г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Times New Roman" pitchFamily="18" charset="0"/>
                        </a:rPr>
                        <a:t>2012г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4E5B6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Темп прироста, убыли, %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ИО 2011г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СФО 2011г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РФ 2011г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Times New Roman" pitchFamily="18" charset="0"/>
                        </a:rPr>
                        <a:t>Заболеваемость  (на 100 000 нас.)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91443" marR="91443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368,8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363,6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454,5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+ 25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410,0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375,4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365,7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Times New Roman" pitchFamily="18" charset="0"/>
                        </a:rPr>
                        <a:t>Общая запущенность (%)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91443" marR="91443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44,7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36,4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33,3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- 8,5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33,2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22,1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21,3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Запущенность визуальных форм (%) ЗНО шейки матки</a:t>
                      </a:r>
                    </a:p>
                  </a:txBody>
                  <a:tcPr marL="91443" marR="91443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100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33,3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71,4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114,4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50,6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39,1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35,9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ЗНО молочной железы</a:t>
                      </a:r>
                    </a:p>
                  </a:txBody>
                  <a:tcPr marL="91443" marR="91443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30,7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41,7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45.5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+ 9,1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40,2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34,8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33,9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Times New Roman" pitchFamily="18" charset="0"/>
                        </a:rPr>
                        <a:t>Смертность от новообразований, в т.ч.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91443" marR="91443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231,5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184,6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184,6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+ 3,2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196,1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207,8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202,5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- злокачественных</a:t>
                      </a:r>
                    </a:p>
                  </a:txBody>
                  <a:tcPr marL="91443" marR="91443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231,5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184,6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184,6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Corbel" pitchFamily="34" charset="0"/>
                        <a:cs typeface="Arial" charset="0"/>
                      </a:endParaRP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196,1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207,8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202,5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Times New Roman" pitchFamily="18" charset="0"/>
                        </a:rPr>
                        <a:t>Выявлено при профилактических осмотрах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91443" marR="91443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6,4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8,2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13,0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+ 58,6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13,8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14,9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14,9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Охват женского нас. цитологическим скринингом (%)</a:t>
                      </a:r>
                    </a:p>
                  </a:txBody>
                  <a:tcPr marL="91443" marR="91443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41,9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45,8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86,1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+ 87,9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60,6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-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-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Охват женского нас. маммографическим скринингом (%)</a:t>
                      </a:r>
                    </a:p>
                  </a:txBody>
                  <a:tcPr marL="91443" marR="91443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29,9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29,7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25,9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- 12,8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40,0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-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-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Times New Roman" pitchFamily="18" charset="0"/>
                        </a:rPr>
                        <a:t>Охват диспансеризацией онкологических больных (%)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L="91443" marR="91443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26,4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49,4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72,2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+ 46,2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68,7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-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-</a:t>
                      </a:r>
                    </a:p>
                  </a:txBody>
                  <a:tcPr marL="91443" marR="91443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95288" y="5589588"/>
          <a:ext cx="8569325" cy="1096962"/>
        </p:xfrm>
        <a:graphic>
          <a:graphicData uri="http://schemas.openxmlformats.org/drawingml/2006/table">
            <a:tbl>
              <a:tblPr/>
              <a:tblGrid>
                <a:gridCol w="2143125"/>
                <a:gridCol w="2141537"/>
                <a:gridCol w="2141538"/>
                <a:gridCol w="2143125"/>
              </a:tblGrid>
              <a:tr h="731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Проведено  эндоскопических исследований всего</a:t>
                      </a:r>
                    </a:p>
                  </a:txBody>
                  <a:tcPr marL="91443" marR="91443" marT="45651" marB="456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из них с забороом материалов на биопсию</a:t>
                      </a:r>
                    </a:p>
                  </a:txBody>
                  <a:tcPr marL="91443" marR="91443" marT="45651" marB="456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Кол-во осмотров в смотровом кабинете всего</a:t>
                      </a:r>
                    </a:p>
                  </a:txBody>
                  <a:tcPr marL="91443" marR="91443" marT="45651" marB="456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из них женщинам</a:t>
                      </a:r>
                    </a:p>
                  </a:txBody>
                  <a:tcPr marL="91443" marR="91443" marT="45651" marB="456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1 655</a:t>
                      </a:r>
                    </a:p>
                  </a:txBody>
                  <a:tcPr marL="91443" marR="91443" marT="45651" marB="456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11</a:t>
                      </a:r>
                    </a:p>
                  </a:txBody>
                  <a:tcPr marL="91443" marR="91443" marT="45651" marB="456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12 750</a:t>
                      </a:r>
                    </a:p>
                  </a:txBody>
                  <a:tcPr marL="91443" marR="91443" marT="45651" marB="456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9 085</a:t>
                      </a:r>
                    </a:p>
                  </a:txBody>
                  <a:tcPr marL="91443" marR="91443" marT="45651" marB="456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58920E-BD8D-4257-8D98-92CE0C631A05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-23813"/>
            <a:ext cx="5572125" cy="692151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err="1" smtClean="0">
                <a:solidFill>
                  <a:schemeClr val="tx2">
                    <a:satMod val="200000"/>
                  </a:schemeClr>
                </a:solidFill>
              </a:rPr>
              <a:t>Дерматовенерология</a:t>
            </a:r>
            <a:endParaRPr lang="ru-RU" dirty="0">
              <a:solidFill>
                <a:schemeClr val="tx2">
                  <a:satMod val="200000"/>
                </a:schemeClr>
              </a:solidFill>
            </a:endParaRPr>
          </a:p>
        </p:txBody>
      </p:sp>
      <p:graphicFrame>
        <p:nvGraphicFramePr>
          <p:cNvPr id="4" name="Group 492"/>
          <p:cNvGraphicFramePr>
            <a:graphicFrameLocks noGrp="1"/>
          </p:cNvGraphicFramePr>
          <p:nvPr>
            <p:ph idx="1"/>
          </p:nvPr>
        </p:nvGraphicFramePr>
        <p:xfrm>
          <a:off x="468313" y="785813"/>
          <a:ext cx="8496300" cy="5572125"/>
        </p:xfrm>
        <a:graphic>
          <a:graphicData uri="http://schemas.openxmlformats.org/drawingml/2006/table">
            <a:tbl>
              <a:tblPr/>
              <a:tblGrid>
                <a:gridCol w="2955420"/>
                <a:gridCol w="1108176"/>
                <a:gridCol w="1108176"/>
                <a:gridCol w="1108176"/>
                <a:gridCol w="1108176"/>
                <a:gridCol w="1108176"/>
              </a:tblGrid>
              <a:tr h="524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На 100 000 населения</a:t>
                      </a:r>
                    </a:p>
                  </a:txBody>
                  <a:tcPr marL="91427" marR="91427"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2010г.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2011г.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2012г.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rgbClr val="00FF00"/>
                          </a:solidFill>
                          <a:latin typeface="+mn-lt"/>
                        </a:rPr>
                        <a:t>Темп</a:t>
                      </a:r>
                      <a:r>
                        <a:rPr lang="ru-RU" sz="1000" b="0" baseline="0" dirty="0" smtClean="0">
                          <a:solidFill>
                            <a:srgbClr val="00FF00"/>
                          </a:solidFill>
                          <a:latin typeface="+mn-lt"/>
                        </a:rPr>
                        <a:t> прироста, убыли, %</a:t>
                      </a:r>
                      <a:endParaRPr lang="ru-RU" sz="1000" b="0" dirty="0">
                        <a:solidFill>
                          <a:srgbClr val="00FF00"/>
                        </a:solidFill>
                        <a:latin typeface="+mn-lt"/>
                      </a:endParaRPr>
                    </a:p>
                  </a:txBody>
                  <a:tcPr marL="91427" marR="91427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FFFF00"/>
                          </a:solidFill>
                          <a:latin typeface="+mn-lt"/>
                        </a:rPr>
                        <a:t>ИО 2011г.</a:t>
                      </a:r>
                      <a:endParaRPr lang="ru-RU" sz="1200" b="0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 marL="91427" marR="91427" marT="45709" marB="457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3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 Сифилис- всего  в т. ч.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165,3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102,0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96,4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- 5,5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75,3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30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активные формы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109,3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66,0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49,6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- 24,8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30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скрытые формы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50,8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35,8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46,8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+ 30,8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3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Сифилис у детей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66,1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33,7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34,0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+ 0,9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3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Гонорея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137,3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99,1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129,4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+ 30,6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90,1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30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в т.ч.  у детей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22,0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56,3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11,3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- 79,9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3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Хламидиоз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2,5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5,5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13,7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+ 149,1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127,0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3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Трихомониаз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343,4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432,1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360,7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- 16,5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177,0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3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Половой герпес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17,8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16,5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13,7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- 16,9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24,2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3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Кандиломы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38,1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19,2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22,0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+ 14,5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70,6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3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Кожа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1 429,5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1 662,6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1 561,5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- 6,0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2246,0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3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Кожные заразные заболевания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91,4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85,3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121,2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+ 42,1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50,5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3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Чесотка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109,3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101,8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66,1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- 35,0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54,1</a:t>
                      </a:r>
                    </a:p>
                  </a:txBody>
                  <a:tcPr marL="91427" marR="91427"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7758" name="Прямоугольник 2"/>
          <p:cNvSpPr>
            <a:spLocks noChangeArrowheads="1"/>
          </p:cNvSpPr>
          <p:nvPr/>
        </p:nvSpPr>
        <p:spPr bwMode="auto">
          <a:xfrm>
            <a:off x="441325" y="5067300"/>
            <a:ext cx="84883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C6BFC8-4B3E-43B6-89A2-DC7F5C3B5E00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142875"/>
            <a:ext cx="3643313" cy="50006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200000"/>
                  </a:schemeClr>
                </a:solidFill>
              </a:rPr>
              <a:t>Психиатрия</a:t>
            </a:r>
            <a:endParaRPr lang="ru-RU" dirty="0">
              <a:solidFill>
                <a:schemeClr val="tx2">
                  <a:satMod val="200000"/>
                </a:schemeClr>
              </a:solidFill>
            </a:endParaRPr>
          </a:p>
        </p:txBody>
      </p:sp>
      <p:graphicFrame>
        <p:nvGraphicFramePr>
          <p:cNvPr id="4" name="Group 608"/>
          <p:cNvGraphicFramePr>
            <a:graphicFrameLocks/>
          </p:cNvGraphicFramePr>
          <p:nvPr/>
        </p:nvGraphicFramePr>
        <p:xfrm>
          <a:off x="468313" y="1000125"/>
          <a:ext cx="8496300" cy="4833938"/>
        </p:xfrm>
        <a:graphic>
          <a:graphicData uri="http://schemas.openxmlformats.org/drawingml/2006/table">
            <a:tbl>
              <a:tblPr/>
              <a:tblGrid>
                <a:gridCol w="3932520"/>
                <a:gridCol w="912756"/>
                <a:gridCol w="912756"/>
                <a:gridCol w="912756"/>
                <a:gridCol w="912756"/>
                <a:gridCol w="912756"/>
              </a:tblGrid>
              <a:tr h="114300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Показатель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2010г.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2011г.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2012г.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rgbClr val="00FF00"/>
                          </a:solidFill>
                          <a:latin typeface="+mn-lt"/>
                        </a:rPr>
                        <a:t>Темп</a:t>
                      </a:r>
                      <a:r>
                        <a:rPr lang="ru-RU" sz="1200" b="0" baseline="0" dirty="0" smtClean="0">
                          <a:solidFill>
                            <a:srgbClr val="00FF00"/>
                          </a:solidFill>
                          <a:latin typeface="+mn-lt"/>
                        </a:rPr>
                        <a:t> прироста, убыли, %</a:t>
                      </a:r>
                      <a:endParaRPr lang="ru-RU" sz="1200" b="0" dirty="0">
                        <a:solidFill>
                          <a:srgbClr val="00FF00"/>
                        </a:solidFill>
                        <a:latin typeface="+mn-lt"/>
                      </a:endParaRPr>
                    </a:p>
                  </a:txBody>
                  <a:tcPr marL="91433" marR="91433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FFFF00"/>
                          </a:solidFill>
                          <a:latin typeface="+mn-lt"/>
                        </a:rPr>
                        <a:t>ИО 2011г.</a:t>
                      </a:r>
                      <a:endParaRPr lang="ru-RU" sz="1200" b="0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 marL="91433" marR="91433" marT="45715" marB="457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41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Болезненность психическими расстройствами 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1 963,7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2 361,1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2 685,1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Arial" pitchFamily="34" charset="0"/>
                        </a:rPr>
                        <a:t>+  13,8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pitchFamily="34" charset="0"/>
                        </a:rPr>
                        <a:t>2 830,1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14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Заболеваемость психическими расстройствами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(по 3 группам) 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172,9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236,7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247,8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+ 4,7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pitchFamily="34" charset="0"/>
                        </a:rPr>
                        <a:t>282,3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14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Охват диспансеризацией больных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психическими расстройствами (чел)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107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140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183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+ 30,8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pitchFamily="34" charset="0"/>
                        </a:rPr>
                        <a:t>37970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997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% больных, имеющих инвалидность по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психическому заболеванию,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 в том числе – признанных впервые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58,4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5,9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47,2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8,3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41,5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4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- 12,1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+ 48,2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34%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charset="0"/>
                        </a:rPr>
                        <a:t>3,8%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14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Доля пациентов (%), нуждающихся в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стационарной психиатрической помощи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8,6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8,5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8,7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+ 2,3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pitchFamily="34" charset="0"/>
                        </a:rPr>
                        <a:t>9,4%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14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Доля (%) повторных госпитализаций в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психиатрические стационары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1,9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1,9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1,8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4E5B6F"/>
                            </a:outerShdw>
                          </a:effectLst>
                          <a:latin typeface="Corbel" pitchFamily="34" charset="0"/>
                          <a:cs typeface="Arial" pitchFamily="34" charset="0"/>
                        </a:rPr>
                        <a:t>8,7%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3D8770-3BD9-417E-BE9B-CC790639E1EB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-44450"/>
            <a:ext cx="7772400" cy="2159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2">
                    <a:satMod val="200000"/>
                  </a:schemeClr>
                </a:solidFill>
              </a:rPr>
              <a:t>Наркология </a:t>
            </a:r>
            <a:endParaRPr lang="ru-RU" sz="3600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51275" y="188913"/>
            <a:ext cx="5292725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sz="4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Times New Roman" pitchFamily="18" charset="0"/>
            </a:endParaRPr>
          </a:p>
          <a:p>
            <a:pPr>
              <a:defRPr/>
            </a:pPr>
            <a:r>
              <a:rPr lang="ru-RU" sz="16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Times New Roman" pitchFamily="18" charset="0"/>
              </a:rPr>
              <a:t>Укомплектованность кадрами:</a:t>
            </a:r>
          </a:p>
          <a:p>
            <a:pPr>
              <a:defRPr/>
            </a:pPr>
            <a:endParaRPr lang="ru-RU" sz="1600" dirty="0">
              <a:latin typeface="+mn-lt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38175" y="512763"/>
          <a:ext cx="8397875" cy="6762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99469"/>
                <a:gridCol w="2099469"/>
                <a:gridCol w="2099469"/>
                <a:gridCol w="2099469"/>
              </a:tblGrid>
              <a:tr h="3050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FF00"/>
                          </a:solidFill>
                        </a:rPr>
                        <a:t>штаты</a:t>
                      </a:r>
                      <a:endParaRPr lang="ru-RU" sz="1400" dirty="0">
                        <a:solidFill>
                          <a:srgbClr val="00FF00"/>
                        </a:solidFill>
                      </a:endParaRPr>
                    </a:p>
                  </a:txBody>
                  <a:tcPr marL="91418" marR="91418" marT="45767" marB="457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FF00"/>
                          </a:solidFill>
                        </a:rPr>
                        <a:t>физ.лица</a:t>
                      </a:r>
                      <a:endParaRPr lang="ru-RU" sz="1400" dirty="0">
                        <a:solidFill>
                          <a:srgbClr val="00FF00"/>
                        </a:solidFill>
                      </a:endParaRPr>
                    </a:p>
                  </a:txBody>
                  <a:tcPr marL="91418" marR="91418" marT="45767" marB="457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FF00"/>
                          </a:solidFill>
                        </a:rPr>
                        <a:t>укомплектованность</a:t>
                      </a:r>
                      <a:r>
                        <a:rPr lang="ru-RU" sz="1400" baseline="0" dirty="0" smtClean="0">
                          <a:solidFill>
                            <a:srgbClr val="00FF00"/>
                          </a:solidFill>
                        </a:rPr>
                        <a:t>, %</a:t>
                      </a:r>
                      <a:endParaRPr lang="ru-RU" sz="1400" dirty="0">
                        <a:solidFill>
                          <a:srgbClr val="00FF00"/>
                        </a:solidFill>
                      </a:endParaRPr>
                    </a:p>
                  </a:txBody>
                  <a:tcPr marL="91418" marR="91418" marT="45767" marB="457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FF00"/>
                          </a:solidFill>
                        </a:rPr>
                        <a:t>вакансии</a:t>
                      </a:r>
                      <a:endParaRPr lang="ru-RU" sz="1400" dirty="0">
                        <a:solidFill>
                          <a:srgbClr val="00FF00"/>
                        </a:solidFill>
                      </a:endParaRPr>
                    </a:p>
                  </a:txBody>
                  <a:tcPr marL="91418" marR="91418" marT="45767" marB="45767" anchor="ctr"/>
                </a:tc>
              </a:tr>
              <a:tr h="37122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</a:t>
                      </a:r>
                      <a:endParaRPr lang="ru-RU" sz="1800" dirty="0"/>
                    </a:p>
                  </a:txBody>
                  <a:tcPr marL="91418" marR="91418" marT="45767" marB="457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-</a:t>
                      </a:r>
                      <a:endParaRPr lang="ru-RU" sz="1800" dirty="0"/>
                    </a:p>
                  </a:txBody>
                  <a:tcPr marL="91418" marR="91418" marT="45767" marB="457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-</a:t>
                      </a:r>
                      <a:endParaRPr lang="ru-RU" sz="1800" dirty="0"/>
                    </a:p>
                  </a:txBody>
                  <a:tcPr marL="91418" marR="91418" marT="45767" marB="457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</a:t>
                      </a:r>
                      <a:endParaRPr lang="ru-RU" sz="1800" dirty="0"/>
                    </a:p>
                  </a:txBody>
                  <a:tcPr marL="91418" marR="91418" marT="45767" marB="45767" anchor="ctr"/>
                </a:tc>
              </a:tr>
            </a:tbl>
          </a:graphicData>
        </a:graphic>
      </p:graphicFrame>
      <p:graphicFrame>
        <p:nvGraphicFramePr>
          <p:cNvPr id="8" name="Group 145"/>
          <p:cNvGraphicFramePr>
            <a:graphicFrameLocks/>
          </p:cNvGraphicFramePr>
          <p:nvPr/>
        </p:nvGraphicFramePr>
        <p:xfrm>
          <a:off x="468313" y="1243013"/>
          <a:ext cx="8496300" cy="5562600"/>
        </p:xfrm>
        <a:graphic>
          <a:graphicData uri="http://schemas.openxmlformats.org/drawingml/2006/table">
            <a:tbl>
              <a:tblPr/>
              <a:tblGrid>
                <a:gridCol w="4103687"/>
                <a:gridCol w="980942"/>
                <a:gridCol w="852918"/>
                <a:gridCol w="852918"/>
                <a:gridCol w="852918"/>
                <a:gridCol w="852918"/>
              </a:tblGrid>
              <a:tr h="5027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  <a:cs typeface="Times New Roman" pitchFamily="18" charset="0"/>
                      </a:endParaRPr>
                    </a:p>
                  </a:txBody>
                  <a:tcPr marL="91433" marR="91433" marT="45696" marB="456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2010г.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2011г.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2012г.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rgbClr val="00FF00"/>
                          </a:solidFill>
                          <a:latin typeface="+mn-lt"/>
                        </a:rPr>
                        <a:t>Темп</a:t>
                      </a:r>
                      <a:r>
                        <a:rPr lang="ru-RU" sz="900" b="0" baseline="0" dirty="0" smtClean="0">
                          <a:solidFill>
                            <a:srgbClr val="00FF00"/>
                          </a:solidFill>
                          <a:latin typeface="+mn-lt"/>
                        </a:rPr>
                        <a:t> прироста, убыли, %</a:t>
                      </a:r>
                      <a:endParaRPr lang="ru-RU" sz="900" b="0" dirty="0">
                        <a:solidFill>
                          <a:srgbClr val="00FF00"/>
                        </a:solidFill>
                        <a:latin typeface="+mn-lt"/>
                      </a:endParaRPr>
                    </a:p>
                  </a:txBody>
                  <a:tcPr marL="91433" marR="91433" marT="45696" marB="456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rgbClr val="FFFF00"/>
                          </a:solidFill>
                          <a:latin typeface="+mn-lt"/>
                        </a:rPr>
                        <a:t>ИО 2011г. </a:t>
                      </a:r>
                      <a:endParaRPr lang="ru-RU" sz="1000" b="0" dirty="0">
                        <a:solidFill>
                          <a:srgbClr val="FFFF00"/>
                        </a:solidFill>
                        <a:latin typeface="+mn-lt"/>
                      </a:endParaRPr>
                    </a:p>
                  </a:txBody>
                  <a:tcPr marL="91433" marR="91433" marT="45696" marB="456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0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Количество наркологических кабинетов,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кабинетов медицинского освидетельствования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CC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42/52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1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Болезненность, в том числе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3 418,6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3 432,6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3 235,9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CC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- 5,7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1799,1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18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-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алк.психозы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144,9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233,9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107,4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CC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- 46,1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127,7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18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-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хр.алкоголизм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3 042,1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2 967,4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2 842,1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CC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- 4,2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1224,3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18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- наркомания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206,0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203,6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201,0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CC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- 1,2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439,2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1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Заболеваемость, в том числе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551,9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558,7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391,0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CC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- 30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196,84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18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-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алк.психозы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144,9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77,0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30,2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CC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- 60,7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4,0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18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- хр.алкоголизм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358,6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421,1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324,9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CC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- 22,8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125,9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18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- наркомания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27,9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35,7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35,8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CC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26,1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1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Прошли стационарное лечение (%)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22,6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24,5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17,7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CC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- 27,7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32%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1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Обследовано на ВИЧ  (%)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11,6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10,2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11,5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CC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+ 12,8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8%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0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lang="ru-RU" sz="1200" dirty="0" smtClean="0">
                          <a:latin typeface="+mn-lt"/>
                        </a:rPr>
                        <a:t>Количество умерших от отравления наркотическими и </a:t>
                      </a:r>
                      <a:r>
                        <a:rPr lang="ru-RU" sz="1200" dirty="0" err="1" smtClean="0">
                          <a:latin typeface="+mn-lt"/>
                        </a:rPr>
                        <a:t>психотропнымии</a:t>
                      </a:r>
                      <a:r>
                        <a:rPr lang="ru-RU" sz="1200" dirty="0" smtClean="0">
                          <a:latin typeface="+mn-lt"/>
                        </a:rPr>
                        <a:t> веществами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CC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65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076"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ru-RU" sz="1200" dirty="0" smtClean="0"/>
                        <a:t>Количество вызовов СМП по поводу отравлений наркотическими и психотропными веществами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8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11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15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CC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+ 36,4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867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1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lang="ru-RU" sz="1200" dirty="0" smtClean="0"/>
                        <a:t>Прошли курс медико-социальной реабилитации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24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20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17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CC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- 15,0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CC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</a:endParaRP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+mn-lt"/>
                        </a:rPr>
                        <a:t>1336</a:t>
                      </a:r>
                    </a:p>
                  </a:txBody>
                  <a:tcPr marL="91433" marR="91433" marT="45696" marB="456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11F814-ED36-475B-9B6A-3EAB2941F3B3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107" name="Group 75"/>
          <p:cNvGraphicFramePr>
            <a:graphicFrameLocks noGrp="1"/>
          </p:cNvGraphicFramePr>
          <p:nvPr>
            <p:ph idx="1"/>
          </p:nvPr>
        </p:nvGraphicFramePr>
        <p:xfrm>
          <a:off x="785813" y="785813"/>
          <a:ext cx="8077200" cy="5722937"/>
        </p:xfrm>
        <a:graphic>
          <a:graphicData uri="http://schemas.openxmlformats.org/drawingml/2006/table">
            <a:tbl>
              <a:tblPr/>
              <a:tblGrid>
                <a:gridCol w="214116"/>
                <a:gridCol w="179889"/>
                <a:gridCol w="1366151"/>
                <a:gridCol w="982621"/>
                <a:gridCol w="477312"/>
                <a:gridCol w="919632"/>
                <a:gridCol w="667677"/>
                <a:gridCol w="856643"/>
                <a:gridCol w="1048409"/>
                <a:gridCol w="160971"/>
                <a:gridCol w="1203780"/>
              </a:tblGrid>
              <a:tr h="1475853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№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Наименование программы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Кол-во выписанных рецептов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Кол-во обеспеченных рецептов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Сумма обеспечен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ных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рецептов (тыс. руб.)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Средняя стоимость рецепта (руб.)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047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ОНЛС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15 710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14 968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4 953 001,94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330,91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047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Реализация  106-оз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3 803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3 694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1 454 007,11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393,61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047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 ВЗН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111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111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4 870 698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52 889,17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047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4.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Муниципальная льгота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805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751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864 338,03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1 150,92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047">
                <a:tc gridSpan="1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n-lt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0930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n-lt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Число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льгото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-получателей, оставшихся в льготе на 2012 год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Число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льгото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-получателей, обратившихся за лекарственной помощью в 2012 году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Доля (%) обратившихся за лекарственной помощью от  числа 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льготополучате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-лей, оставшихся в льготе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Кол-во письменных обращений граждан по лекарственному обеспечению (2011/2012г.г.)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Кол-во дефектных карт по дополнительным заявкам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004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n-lt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1 409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884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59,9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2011 – 1       2012 - 2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0787" name="Rectangle 74"/>
          <p:cNvSpPr>
            <a:spLocks noChangeArrowheads="1"/>
          </p:cNvSpPr>
          <p:nvPr/>
        </p:nvSpPr>
        <p:spPr bwMode="auto">
          <a:xfrm>
            <a:off x="179388" y="5949950"/>
            <a:ext cx="8785225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eaLnBrk="0" hangingPunct="0"/>
            <a:endParaRPr lang="ru-RU" b="1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55650" y="0"/>
            <a:ext cx="8208963" cy="9144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 spc="-100">
                <a:solidFill>
                  <a:srgbClr val="C1EE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9pPr>
            <a:extLst/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satMod val="200000"/>
                  </a:schemeClr>
                </a:solidFill>
              </a:rPr>
              <a:t>Льготное лекарственное обеспечение </a:t>
            </a:r>
            <a:endParaRPr lang="ru-RU" sz="2800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6E59D1-5294-46C4-A3D6-5CC2C0734721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67C30F-6803-454E-81D2-FC377B4B3175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755650" y="188913"/>
            <a:ext cx="7772400" cy="576262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ru-RU" b="1" spc="-100" dirty="0">
                <a:solidFill>
                  <a:srgbClr val="FFFF66"/>
                </a:solidFill>
                <a:latin typeface="Times New Roman" pitchFamily="18" charset="0"/>
                <a:ea typeface="+mj-ea"/>
                <a:cs typeface="+mj-cs"/>
              </a:rPr>
              <a:t>Целевые значения критериев доступности и качества медицинской помощи </a:t>
            </a:r>
          </a:p>
          <a:p>
            <a:pPr algn="ctr" eaLnBrk="0" hangingPunct="0">
              <a:defRPr/>
            </a:pPr>
            <a:r>
              <a:rPr lang="ru-RU" b="1" spc="-100" dirty="0">
                <a:solidFill>
                  <a:srgbClr val="FFFF66"/>
                </a:solidFill>
                <a:latin typeface="Times New Roman" pitchFamily="18" charset="0"/>
                <a:ea typeface="+mj-ea"/>
                <a:cs typeface="+mj-cs"/>
              </a:rPr>
              <a:t>в 2012 году по Чунской ЦРБ</a:t>
            </a:r>
          </a:p>
        </p:txBody>
      </p:sp>
      <p:graphicFrame>
        <p:nvGraphicFramePr>
          <p:cNvPr id="5" name="Group 157"/>
          <p:cNvGraphicFramePr>
            <a:graphicFrameLocks noGrp="1"/>
          </p:cNvGraphicFramePr>
          <p:nvPr/>
        </p:nvGraphicFramePr>
        <p:xfrm>
          <a:off x="250825" y="765175"/>
          <a:ext cx="8642350" cy="5859463"/>
        </p:xfrm>
        <a:graphic>
          <a:graphicData uri="http://schemas.openxmlformats.org/drawingml/2006/table">
            <a:tbl>
              <a:tblPr/>
              <a:tblGrid>
                <a:gridCol w="598488"/>
                <a:gridCol w="4926012"/>
                <a:gridCol w="939815"/>
                <a:gridCol w="982648"/>
                <a:gridCol w="1195387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№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п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/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п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Значение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2012 ЦРБ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+(-) в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Удовлетворенность населения медицинской помощью (% от числа опрошенных)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40%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63 %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+ 57,5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Смертность населения ( на 1000 населения)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13,5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16,2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+ 20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9738"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Смертность населения от болезней системы кровообращения (на 100 000 населения)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690,7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881,2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+ 27,6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9738"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Смертность населения от новообразований в том числе от злокачественных)  (на 100 000 населения)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193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184,5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- 4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Смертность населения от ДТП (на 100 000 населения)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14,9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11,0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- 26,1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Смертность населения от туберкулеза (на 100 000 населения)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35,6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33,0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- 7,3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9738"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Смертность населения в трудоспособном возрасте (на 100 000 населения)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801,5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1302,3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+ 62,5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9738"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Смертность населения трудоспособного возраста от болезней системы кровообращения (на 100 000 населения)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230,0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478,0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+ 107,8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9738"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Материнская смертность (случаев на 100 000 человек, родившихся живыми)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5,2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- 100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4013"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Младенческая смертность (случаев на 1000 родившихся живыми)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8,7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11,1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+ 27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Смертность детей от 0 до 14 лет (на 100 000 человек соотв. возраста)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118,8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- 1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9738"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Удельный вес больных ЗНО, выявленных ранней стадии в общем количестве впервые выявленных больных  ЗНО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37,6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- 18,2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9738"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Количество обоснованных жалоб, в том числе на отказ в оказании медицинской помощи, представляемой в рамках Программы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+ 100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CB3E2F-4DF3-463F-A88C-CBF2487D2F03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8358188" y="0"/>
            <a:ext cx="328612" cy="549275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endParaRPr lang="ru-RU" sz="1400" b="1" spc="-100" dirty="0">
              <a:solidFill>
                <a:srgbClr val="FFFF66"/>
              </a:solidFill>
              <a:latin typeface="Times New Roman" pitchFamily="18" charset="0"/>
              <a:ea typeface="+mj-ea"/>
              <a:cs typeface="+mj-cs"/>
            </a:endParaRPr>
          </a:p>
        </p:txBody>
      </p:sp>
      <p:graphicFrame>
        <p:nvGraphicFramePr>
          <p:cNvPr id="5" name="Group 417"/>
          <p:cNvGraphicFramePr>
            <a:graphicFrameLocks/>
          </p:cNvGraphicFramePr>
          <p:nvPr/>
        </p:nvGraphicFramePr>
        <p:xfrm>
          <a:off x="179388" y="142875"/>
          <a:ext cx="8785225" cy="6445250"/>
        </p:xfrm>
        <a:graphic>
          <a:graphicData uri="http://schemas.openxmlformats.org/drawingml/2006/table">
            <a:tbl>
              <a:tblPr/>
              <a:tblGrid>
                <a:gridCol w="608012"/>
                <a:gridCol w="5008563"/>
                <a:gridCol w="1077912"/>
                <a:gridCol w="876300"/>
                <a:gridCol w="1214438"/>
              </a:tblGrid>
              <a:tr h="5980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№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п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/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п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Значение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2012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ЦРБ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+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25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Количество медицинских организаций , осуществляющих автоматизированную запись на прием к врачу через Интернет или инфомат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- 100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0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Обеспеченность населения врачами (на 10 000 населения)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41,8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- 57,9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0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Средняя длительность лечения  в стационарных условиях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- 15,8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40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Эффективность деятельности медицинской организации (выполнение объемов медицинской помощи0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Стационар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Посещения</a:t>
                      </a: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Дн. стацион.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97,3 %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89,3 %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93,2 %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0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Полнота охвата патронажем детей первого года жизни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0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19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Полнота охвата профилактическим осмотрами детей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95 %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98,4 %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+ 3,6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20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 дельный вес детей, снятых с «Д» учета по выздоровлению, от общего числа детей, состоящих под «Д» наблюдением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10,6 %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+ 6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21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Удельный вес детей с улучшением состояния здоровья от общего числа детей, состоящих под «Д» наблюдением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49,7 %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- 17,1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22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Объем стационарной помощи, оказываемой в дневных стационарах (число пациенто- дней на 1 жителя)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0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23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Уровень госпитализации населения (на 1000 населения)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263,1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194,0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- 26,2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0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24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Удельный вес экстренной госпитализации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41,1 %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62,5 %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+ 52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7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25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Количество вызовов СМП на 1 жителя, число лиц, которым оказана СМП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0,33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13 145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0,44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16 164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+ 33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0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26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Доля лиц, которым СМП оказана в течении 20 минут после вызова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83 %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77,2 %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- 7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88913"/>
            <a:ext cx="7772400" cy="1439862"/>
          </a:xfrm>
        </p:spPr>
        <p:txBody>
          <a:bodyPr/>
          <a:lstStyle/>
          <a:p>
            <a:pPr algn="ctr">
              <a:defRPr/>
            </a:pPr>
            <a:r>
              <a:rPr lang="ru-RU" sz="1800" dirty="0" smtClean="0">
                <a:solidFill>
                  <a:srgbClr val="FF9900"/>
                </a:solidFill>
                <a:latin typeface="Times New Roman" pitchFamily="18" charset="0"/>
              </a:rPr>
              <a:t>ПРОТОКОЛ </a:t>
            </a:r>
            <a:r>
              <a:rPr lang="ru-RU" sz="1800" dirty="0">
                <a:solidFill>
                  <a:srgbClr val="FF9900"/>
                </a:solidFill>
                <a:latin typeface="Times New Roman" pitchFamily="18" charset="0"/>
              </a:rPr>
              <a:t>№ 15</a:t>
            </a:r>
            <a:br>
              <a:rPr lang="ru-RU" sz="1800" dirty="0">
                <a:solidFill>
                  <a:srgbClr val="FF9900"/>
                </a:solidFill>
                <a:latin typeface="Times New Roman" pitchFamily="18" charset="0"/>
              </a:rPr>
            </a:br>
            <a:r>
              <a:rPr lang="ru-RU" sz="1800" dirty="0">
                <a:solidFill>
                  <a:srgbClr val="FF9900"/>
                </a:solidFill>
                <a:latin typeface="Times New Roman" pitchFamily="18" charset="0"/>
              </a:rPr>
              <a:t>заседания комиссии министерства здравоохранения</a:t>
            </a:r>
            <a:br>
              <a:rPr lang="ru-RU" sz="1800" dirty="0">
                <a:solidFill>
                  <a:srgbClr val="FF9900"/>
                </a:solidFill>
                <a:latin typeface="Times New Roman" pitchFamily="18" charset="0"/>
              </a:rPr>
            </a:br>
            <a:r>
              <a:rPr lang="ru-RU" sz="1800" dirty="0">
                <a:solidFill>
                  <a:srgbClr val="FF9900"/>
                </a:solidFill>
                <a:latin typeface="Times New Roman" pitchFamily="18" charset="0"/>
              </a:rPr>
              <a:t>Иркутской области по проведению анализа работы</a:t>
            </a:r>
            <a:br>
              <a:rPr lang="ru-RU" sz="1800" dirty="0">
                <a:solidFill>
                  <a:srgbClr val="FF9900"/>
                </a:solidFill>
                <a:latin typeface="Times New Roman" pitchFamily="18" charset="0"/>
              </a:rPr>
            </a:br>
            <a:r>
              <a:rPr lang="ru-RU" sz="1800" dirty="0">
                <a:solidFill>
                  <a:srgbClr val="FF9900"/>
                </a:solidFill>
                <a:latin typeface="Times New Roman" pitchFamily="18" charset="0"/>
              </a:rPr>
              <a:t>здравоохранения Чунского районного муниципального образования за 2012 год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" y="1571625"/>
            <a:ext cx="8321675" cy="4429125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spcBef>
                <a:spcPct val="0"/>
              </a:spcBef>
            </a:pPr>
            <a:endParaRPr lang="ru-RU" sz="2400" b="1" smtClean="0">
              <a:solidFill>
                <a:schemeClr val="tx2"/>
              </a:solidFill>
            </a:endParaRPr>
          </a:p>
          <a:p>
            <a:pPr marL="609600" indent="-609600">
              <a:lnSpc>
                <a:spcPct val="90000"/>
              </a:lnSpc>
              <a:spcBef>
                <a:spcPct val="0"/>
              </a:spcBef>
            </a:pPr>
            <a:r>
              <a:rPr lang="ru-RU" sz="2400" b="1" smtClean="0">
                <a:solidFill>
                  <a:srgbClr val="FFFF00"/>
                </a:solidFill>
              </a:rPr>
              <a:t>     Федуленко Г.И. </a:t>
            </a:r>
            <a:r>
              <a:rPr lang="ru-RU" sz="2400" smtClean="0">
                <a:solidFill>
                  <a:schemeClr val="tx2"/>
                </a:solidFill>
              </a:rPr>
              <a:t>– начальник отдела государственной гражданской службы и кадровой работы.</a:t>
            </a:r>
          </a:p>
          <a:p>
            <a:pPr marL="609600" indent="-609600">
              <a:lnSpc>
                <a:spcPct val="90000"/>
              </a:lnSpc>
              <a:spcBef>
                <a:spcPct val="0"/>
              </a:spcBef>
              <a:buFont typeface="Arial" charset="0"/>
              <a:buAutoNum type="arabicPeriod"/>
            </a:pPr>
            <a:endParaRPr lang="ru-RU" sz="2400" smtClean="0">
              <a:solidFill>
                <a:schemeClr val="tx2"/>
              </a:solidFill>
            </a:endParaRPr>
          </a:p>
          <a:p>
            <a:pPr marL="609600" indent="-609600">
              <a:lnSpc>
                <a:spcPct val="90000"/>
              </a:lnSpc>
              <a:spcBef>
                <a:spcPct val="0"/>
              </a:spcBef>
            </a:pPr>
            <a:r>
              <a:rPr lang="ru-RU" sz="2400" smtClean="0">
                <a:solidFill>
                  <a:schemeClr val="tx2"/>
                </a:solidFill>
              </a:rPr>
              <a:t>     Рекомендовано:</a:t>
            </a:r>
          </a:p>
          <a:p>
            <a:pPr marL="609600" indent="-609600">
              <a:lnSpc>
                <a:spcPct val="90000"/>
              </a:lnSpc>
              <a:spcBef>
                <a:spcPct val="0"/>
              </a:spcBef>
            </a:pPr>
            <a:r>
              <a:rPr lang="ru-RU" sz="2400" smtClean="0">
                <a:solidFill>
                  <a:schemeClr val="tx2"/>
                </a:solidFill>
              </a:rPr>
              <a:t>      1) лично организовать и обеспечить профориентационную работу среди выпускников школ, с целью увеличения студентов целевого набора в ИГМУ; </a:t>
            </a:r>
          </a:p>
          <a:p>
            <a:pPr marL="609600" indent="-609600">
              <a:lnSpc>
                <a:spcPct val="90000"/>
              </a:lnSpc>
              <a:spcBef>
                <a:spcPct val="0"/>
              </a:spcBef>
            </a:pPr>
            <a:r>
              <a:rPr lang="ru-RU" sz="2400" smtClean="0">
                <a:solidFill>
                  <a:schemeClr val="tx2"/>
                </a:solidFill>
              </a:rPr>
              <a:t>     2) лично организовать профориентационную работу среди выпускников ИГМУ.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481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00063" y="214313"/>
            <a:ext cx="8342312" cy="6383337"/>
          </a:xfrm>
        </p:spPr>
        <p:txBody>
          <a:bodyPr/>
          <a:lstStyle/>
          <a:p>
            <a:endParaRPr lang="ru-RU" sz="1600" b="1" smtClean="0"/>
          </a:p>
          <a:p>
            <a:pPr>
              <a:buFont typeface="Arial" charset="0"/>
              <a:buNone/>
            </a:pPr>
            <a:r>
              <a:rPr lang="ru-RU" sz="1600" b="1" smtClean="0"/>
              <a:t> </a:t>
            </a:r>
            <a:r>
              <a:rPr lang="ru-RU" sz="1800" b="1" smtClean="0">
                <a:solidFill>
                  <a:srgbClr val="FFFF00"/>
                </a:solidFill>
              </a:rPr>
              <a:t>Плюта С.Н.</a:t>
            </a:r>
            <a:r>
              <a:rPr lang="ru-RU" sz="1600" smtClean="0">
                <a:solidFill>
                  <a:srgbClr val="FFFF00"/>
                </a:solidFill>
              </a:rPr>
              <a:t> </a:t>
            </a:r>
            <a:r>
              <a:rPr lang="ru-RU" sz="1600" smtClean="0">
                <a:solidFill>
                  <a:schemeClr val="tx2"/>
                </a:solidFill>
              </a:rPr>
              <a:t>- начальник отдела экономического анализа и формирования сводного бюджета министерства здравоохранения Иркутской  области.</a:t>
            </a:r>
          </a:p>
          <a:p>
            <a:pPr>
              <a:buFont typeface="Arial" charset="0"/>
              <a:buNone/>
            </a:pPr>
            <a:endParaRPr lang="ru-RU" sz="1600" smtClean="0">
              <a:solidFill>
                <a:schemeClr val="tx2"/>
              </a:solidFill>
            </a:endParaRPr>
          </a:p>
          <a:p>
            <a:pPr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Рекомендовано:</a:t>
            </a:r>
          </a:p>
          <a:p>
            <a:pPr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1. Уточнить перечень и порядок оказания медицинских услуг на платной основе.</a:t>
            </a:r>
          </a:p>
          <a:p>
            <a:pPr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2. Провести работу по оптимизации структуры финансирования территориальной программы государственных гарантий в муниципальном образовании с целью достижения установленных Правительством РФ целевых индикаторов:</a:t>
            </a:r>
          </a:p>
          <a:p>
            <a:pPr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- развивать стационарозамещающие технологии и увеличивать долю денежных средств, направляемых в рамках ТПГГ на финансирование дневных стационаров;</a:t>
            </a:r>
          </a:p>
          <a:p>
            <a:pPr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- снизить долю средств, направляемых в рамках ТПГГ на финансирование скорой медицинской помощи (привести количество вызовов в соответствие с нормативами).</a:t>
            </a:r>
          </a:p>
          <a:p>
            <a:pPr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3. Не допускать снижения стоимости единицы оказания медицинской помощи.</a:t>
            </a:r>
          </a:p>
          <a:p>
            <a:pPr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4. Увеличить интенсивность работы коечного фонда.</a:t>
            </a:r>
          </a:p>
          <a:p>
            <a:pPr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5. Принять меры, направленные на приведение размера средней заработной платы основного персонала в соответствие с целевыми индикаторами, установленными Правительством РФ. </a:t>
            </a:r>
          </a:p>
          <a:p>
            <a:pPr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6. Организовать в учреждении разъяснительную работу с персоналом по вопросам начисления и выплаты заработной платы.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584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88913"/>
            <a:ext cx="8540750" cy="6480175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b="1" smtClean="0"/>
              <a:t> </a:t>
            </a:r>
            <a:r>
              <a:rPr lang="ru-RU" sz="2000" b="1" smtClean="0">
                <a:solidFill>
                  <a:srgbClr val="FFFF00"/>
                </a:solidFill>
              </a:rPr>
              <a:t>Абашин Н.Н.</a:t>
            </a:r>
            <a:r>
              <a:rPr lang="ru-RU" sz="2000" smtClean="0">
                <a:solidFill>
                  <a:srgbClr val="FFFF00"/>
                </a:solidFill>
              </a:rPr>
              <a:t> </a:t>
            </a:r>
            <a:r>
              <a:rPr lang="ru-RU" sz="2000" smtClean="0">
                <a:solidFill>
                  <a:schemeClr val="tx2"/>
                </a:solidFill>
              </a:rPr>
              <a:t>- первый заместитель директора ГУ ТФОМС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chemeClr val="tx2"/>
                </a:solidFill>
              </a:rPr>
              <a:t>гражданИркутской области.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ru-RU" sz="2000" smtClean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chemeClr val="tx2"/>
                </a:solidFill>
              </a:rPr>
              <a:t>	</a:t>
            </a:r>
            <a:r>
              <a:rPr lang="ru-RU" sz="1800" smtClean="0">
                <a:solidFill>
                  <a:schemeClr val="tx2"/>
                </a:solidFill>
              </a:rPr>
              <a:t>Замечания и предложения: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chemeClr val="tx2"/>
                </a:solidFill>
              </a:rPr>
              <a:t>1. По результатам экспертизы КМП частота дефектов на 10 экспертиз ниже среднего по области: 0,6 (ср. по обл. - 2,2), однако, по отдельным разделам экспертизы отмечены высокие показатели: невыполнение лечебных мероприятий,  необоснованная лекарственная терапия, ведение медицинской документации.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chemeClr val="tx2"/>
                </a:solidFill>
              </a:rPr>
              <a:t>2. Необходимо предусмотреть ответственность, в т.ч. экономическую, руководителей соответствующих отделений, врачей за допускаемые нарушения.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chemeClr val="tx2"/>
                </a:solidFill>
              </a:rPr>
              <a:t>3. Штрафные санкции по результатам ЭКМП по ОМС составляют 1,4% от суммы финансирования по ОМС (ср. по обл. - 1,4%). 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chemeClr val="tx2"/>
                </a:solidFill>
              </a:rPr>
              <a:t>4. Необходимо  соблюдать сроки ожидания диагностических исследований, установленные ТПГГ (ожидание УЗИ, ФГДС - до 30 дней, норматив в 2012г. - 5).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chemeClr val="tx2"/>
                </a:solidFill>
              </a:rPr>
              <a:t>5. По материалам проверки допускалось: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chemeClr val="tx2"/>
                </a:solidFill>
              </a:rPr>
              <a:t>- не производится сверка базы прикрепленного населения;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chemeClr val="tx2"/>
                </a:solidFill>
              </a:rPr>
              <a:t>- по данным соц. опроса пациенты оплачивали из личных средств УЗИ.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chemeClr val="tx2"/>
                </a:solidFill>
              </a:rPr>
              <a:t>Необходимо принять меры по устранению нарушений и их профилактике.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686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260350"/>
            <a:ext cx="8540750" cy="6408738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800" b="1" smtClean="0">
                <a:solidFill>
                  <a:srgbClr val="FFFF00"/>
                </a:solidFill>
              </a:rPr>
              <a:t>Протопопова Н.В.</a:t>
            </a:r>
            <a:r>
              <a:rPr lang="ru-RU" sz="1800" smtClean="0">
                <a:solidFill>
                  <a:srgbClr val="FFFF00"/>
                </a:solidFill>
              </a:rPr>
              <a:t> </a:t>
            </a:r>
            <a:r>
              <a:rPr lang="ru-RU" sz="1800" smtClean="0">
                <a:solidFill>
                  <a:schemeClr val="tx2"/>
                </a:solidFill>
              </a:rPr>
              <a:t>- главный внештатный специалист по акушерству и гинекологии.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endParaRPr lang="ru-RU" sz="1800" smtClean="0">
              <a:solidFill>
                <a:schemeClr val="tx2"/>
              </a:solidFill>
            </a:endParaRP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chemeClr val="tx2"/>
                </a:solidFill>
              </a:rPr>
              <a:t>Замечания: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chemeClr val="tx2"/>
                </a:solidFill>
              </a:rPr>
              <a:t>1. Крайне неудовлетворительное качество оказания медицинской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chemeClr val="tx2"/>
                </a:solidFill>
              </a:rPr>
              <a:t>помощи: 3 эклампсии, 1 разрыв матки, 1 сепсис, 6 эндометритов, 4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chemeClr val="tx2"/>
                </a:solidFill>
              </a:rPr>
              <a:t>перевода в областную клиническую больницу. Все случаи предотвратимы и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chemeClr val="tx2"/>
                </a:solidFill>
              </a:rPr>
              <a:t>связаны с дефектами наблюдения в амбулаторных условиях, при ведении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chemeClr val="tx2"/>
                </a:solidFill>
              </a:rPr>
              <a:t>родов и послеродового периода.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chemeClr val="tx2"/>
                </a:solidFill>
              </a:rPr>
              <a:t>2. Не выполняется этапность оказания медицинской помощи.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chemeClr val="tx2"/>
                </a:solidFill>
              </a:rPr>
              <a:t>3. Не проводится работа по профилактике абортов (показатель 78 на 1000).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endParaRPr lang="ru-RU" sz="1800" smtClean="0">
              <a:solidFill>
                <a:schemeClr val="tx2"/>
              </a:solidFill>
            </a:endParaRP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chemeClr val="tx2"/>
                </a:solidFill>
              </a:rPr>
              <a:t>Предложения: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chemeClr val="tx2"/>
                </a:solidFill>
              </a:rPr>
              <a:t>Внедрить и исполнять приказы Минздравсоцразвития РФ от 2 октября 2009 г. 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chemeClr val="tx2"/>
                </a:solidFill>
              </a:rPr>
              <a:t>№ 808 и министерства здравоохранения Иркутской области от 24 марта 2011 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chemeClr val="tx2"/>
                </a:solidFill>
              </a:rPr>
              <a:t>г. № 25 по этапности оказания медицинской помощи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chemeClr val="tx2"/>
                </a:solidFill>
              </a:rPr>
              <a:t>Внедрить протоколы и стандарты оказания медицинской помощи.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chemeClr val="tx2"/>
                </a:solidFill>
              </a:rPr>
              <a:t>Проводить работу по профилактике абортов.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chemeClr val="tx2"/>
                </a:solidFill>
              </a:rPr>
              <a:t>Внедрить в работу приказ министерства здравоохранения Иркутской области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chemeClr val="tx2"/>
                </a:solidFill>
              </a:rPr>
              <a:t>от 27 июля 2012 г. № 149 «О проведении пренатальной диагностики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800" smtClean="0">
                <a:solidFill>
                  <a:schemeClr val="tx2"/>
                </a:solidFill>
              </a:rPr>
              <a:t>нарушений развития ребёнка в Иркутской области».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789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260350"/>
            <a:ext cx="8540750" cy="6337300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2000" b="1" smtClean="0">
                <a:solidFill>
                  <a:srgbClr val="FFFF00"/>
                </a:solidFill>
              </a:rPr>
              <a:t>Голенецкая Е.С.  </a:t>
            </a:r>
            <a:r>
              <a:rPr lang="ru-RU" sz="2000" b="1" smtClean="0">
                <a:solidFill>
                  <a:schemeClr val="tx2"/>
                </a:solidFill>
              </a:rPr>
              <a:t>-</a:t>
            </a:r>
            <a:r>
              <a:rPr lang="ru-RU" sz="2000" smtClean="0">
                <a:solidFill>
                  <a:schemeClr val="tx2"/>
                </a:solidFill>
              </a:rPr>
              <a:t> начальник управления организации медицинской помощи министерства здравоохранения Иркутской  области, главный внештатный специалист педиатр.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endParaRPr lang="ru-RU" sz="2000" smtClean="0">
              <a:solidFill>
                <a:schemeClr val="tx2"/>
              </a:solidFill>
            </a:endParaRP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chemeClr val="tx2"/>
                </a:solidFill>
              </a:rPr>
              <a:t>Замечания и предложения: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endParaRPr lang="ru-RU" sz="2000" smtClean="0">
              <a:solidFill>
                <a:schemeClr val="tx2"/>
              </a:solidFill>
            </a:endParaRP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chemeClr val="tx2"/>
                </a:solidFill>
              </a:rPr>
              <a:t>1. составить план мероприятий и принять действенные меры по снижению показателя мертворождаемости, обеспечить выполнение  стандартов оказания медициной помощи беременным женщинам;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chemeClr val="tx2"/>
                </a:solidFill>
              </a:rPr>
              <a:t>2. сохраняется крайне высокое  число абортов у детей до 18 лет, необходимо организовать работу по охране репродуктивного здоровья подростков;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chemeClr val="tx2"/>
                </a:solidFill>
              </a:rPr>
              <a:t>3. учитывая неблагополучную ситуацию по детскому туберкулезу обеспечить в полном объеме выполнение профилактических мероприятий среди детского населения, провести семинар по ранней диагностике и профилактике туберкулеза у детей  при участии специалистов ГБУЗ  ОДТБ;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chemeClr val="tx2"/>
                </a:solidFill>
              </a:rPr>
              <a:t>4. обеспечить эффективную работу педиатрической койки;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chemeClr val="tx2"/>
                </a:solidFill>
              </a:rPr>
              <a:t>5. обеспечить эффективную антенатальную диагностику ВПР;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chemeClr val="tx2"/>
                </a:solidFill>
              </a:rPr>
              <a:t>6. подготовить врача стоматолога по детской стоматологии.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260350"/>
            <a:ext cx="8540750" cy="6337300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800" b="1" smtClean="0">
                <a:solidFill>
                  <a:srgbClr val="FFFF00"/>
                </a:solidFill>
              </a:rPr>
              <a:t>Кощеев М.Е</a:t>
            </a:r>
            <a:r>
              <a:rPr lang="ru-RU" sz="1600" b="1" smtClean="0">
                <a:solidFill>
                  <a:srgbClr val="FFFF00"/>
                </a:solidFill>
              </a:rPr>
              <a:t>. </a:t>
            </a:r>
            <a:r>
              <a:rPr lang="ru-RU" sz="1600" b="1" smtClean="0">
                <a:solidFill>
                  <a:schemeClr val="tx2"/>
                </a:solidFill>
              </a:rPr>
              <a:t>- </a:t>
            </a:r>
            <a:r>
              <a:rPr lang="ru-RU" sz="1600" smtClean="0">
                <a:solidFill>
                  <a:schemeClr val="tx2"/>
                </a:solidFill>
              </a:rPr>
              <a:t>главный врач ОГБУЗ ИОПТД.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ru-RU" sz="1600" smtClean="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Заключение:   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Эпидемиологическая ситуация в районе имеет тенденцию к стабилизации со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снижением уровня смертности населения от туберкулеза и уменьшением количества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больных активным туберкулезом, состоящих на диспансерном учете.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В 2012 г. по сравнению с 2011 г. отмечается улучшение показателей, характеризующих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эффективность мероприятий по своевременному выявлению туберкулеза среди всех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возрастных групп населения. Тем не менее, охват флюорографическими осмотрами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населения 15 лет и старше остается ниже 70% при наличии трех флюорографических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установок в районе.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Остается низкий показатель клинического излечения больных туберкулезом (норматив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не менее 30%) из-за трудностей, связанных с своевременным томографическим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обследованием больных туберкулезом.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Предложения: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1.  Главному врачу ОГБУЗ «Чунская ЦРБ» обеспечить: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-  в 2013г. уровень охвата населения 15 лет и старше профилактическими флюорографическими осмотрами не менее 70% от численности проживающего населения указанной возрастной группы;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- условия для своевременного проведения томографического обследования больных туберкулезом в рентгенотделении учреждения.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2. Рассмотреть возможность доставки анализов мокроты на бактериологическое исследование в лабораторию Тайшетского противотуберкулезного диспансера или Братского филиала ГБУЗ ИОПД до  1 марта 2013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993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260350"/>
            <a:ext cx="8540750" cy="6481763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800" b="1" smtClean="0">
                <a:solidFill>
                  <a:srgbClr val="FFFF00"/>
                </a:solidFill>
              </a:rPr>
              <a:t>Плотникова Ю.К.</a:t>
            </a:r>
            <a:r>
              <a:rPr lang="ru-RU" sz="1600" b="1" smtClean="0">
                <a:solidFill>
                  <a:srgbClr val="FFFF00"/>
                </a:solidFill>
              </a:rPr>
              <a:t> </a:t>
            </a:r>
            <a:r>
              <a:rPr lang="ru-RU" sz="1600" smtClean="0">
                <a:solidFill>
                  <a:schemeClr val="tx2"/>
                </a:solidFill>
              </a:rPr>
              <a:t>– главный врач ГБУЗ ИО Центр СПИД.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endParaRPr lang="ru-RU" sz="1600" smtClean="0">
              <a:solidFill>
                <a:schemeClr val="tx2"/>
              </a:solidFill>
            </a:endParaRP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Замечания: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Программа «Анти ВИЧ/СПИД» не финансировалась.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endParaRPr lang="ru-RU" sz="1600" smtClean="0">
              <a:solidFill>
                <a:schemeClr val="tx2"/>
              </a:solidFill>
            </a:endParaRP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Рекомендации: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1. Повысить процент эпид. расследованных случаев до критерия 95 %.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2. Увеличить объем профилактических мероприятий среди взрослого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населения, организовать работу волонтерских площадок. В связи с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вовлечением в эпидемию ВИЧ-инфекции всех возрастных групп населения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(от 20 до 54 лет) шире проводить профилактические мероприятия, обратив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особое внимание на неработающее население. Усилить работу в группах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высокого риска.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3.Рассмотреть на межведомственном координационном совете вопрос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финансирования программы «Анти ВИЧ/СПИД» с приоритетным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финансированием мероприятий по информированию населения о профилактике ВИЧ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инфекции.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4.Обеспечить информирование населения территории о работе бесплатной «горячей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линии» по вопросам ВИЧ-инфекции. При  информировании населения по вопросам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ВИЧ-инфекции использовать современные эффективные технологии (радио- и теле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выступления, интерактивное общение, компьютерное обучение, показ видеороликов).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600" smtClean="0">
                <a:solidFill>
                  <a:schemeClr val="tx2"/>
                </a:solidFill>
              </a:rPr>
              <a:t>Повысить охват  ВААРТ, профилактикой туберкулеза больных ВИЧ-инфекцией.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096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88913"/>
            <a:ext cx="8540750" cy="6480175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ru-RU" sz="1600" b="1" smtClean="0">
                <a:solidFill>
                  <a:srgbClr val="FFFF00"/>
                </a:solidFill>
              </a:rPr>
              <a:t>Ушакова И.В.</a:t>
            </a:r>
            <a:r>
              <a:rPr lang="ru-RU" sz="1400" smtClean="0">
                <a:solidFill>
                  <a:srgbClr val="FFFF00"/>
                </a:solidFill>
              </a:rPr>
              <a:t> </a:t>
            </a:r>
            <a:r>
              <a:rPr lang="ru-RU" sz="1400" smtClean="0">
                <a:solidFill>
                  <a:schemeClr val="tx2"/>
                </a:solidFill>
              </a:rPr>
              <a:t>– заместитель главного врача ГБУЗ ООД.</a:t>
            </a:r>
          </a:p>
          <a:p>
            <a:pPr marL="609600" indent="-609600" algn="just">
              <a:lnSpc>
                <a:spcPct val="80000"/>
              </a:lnSpc>
              <a:buFont typeface="Arial" charset="0"/>
              <a:buNone/>
            </a:pPr>
            <a:r>
              <a:rPr lang="ru-RU" sz="1400" smtClean="0">
                <a:solidFill>
                  <a:schemeClr val="tx2"/>
                </a:solidFill>
              </a:rPr>
              <a:t>С учетом итогов годового отчета по онкологии за 2012г. работу Чунской центральной</a:t>
            </a:r>
          </a:p>
          <a:p>
            <a:pPr marL="609600" indent="-609600" algn="just">
              <a:lnSpc>
                <a:spcPct val="80000"/>
              </a:lnSpc>
              <a:buFont typeface="Arial" charset="0"/>
              <a:buNone/>
            </a:pPr>
            <a:r>
              <a:rPr lang="ru-RU" sz="1400" smtClean="0">
                <a:solidFill>
                  <a:schemeClr val="tx2"/>
                </a:solidFill>
              </a:rPr>
              <a:t>районной больницы признать  удовлетворительной.</a:t>
            </a:r>
          </a:p>
          <a:p>
            <a:pPr marL="609600" indent="-609600" algn="just">
              <a:lnSpc>
                <a:spcPct val="80000"/>
              </a:lnSpc>
              <a:buFont typeface="Arial" charset="0"/>
              <a:buNone/>
            </a:pPr>
            <a:r>
              <a:rPr lang="ru-RU" sz="1400" smtClean="0">
                <a:solidFill>
                  <a:schemeClr val="tx2"/>
                </a:solidFill>
              </a:rPr>
              <a:t>Для улучшения показателей ранней диагностики злокачественных опухолей</a:t>
            </a:r>
          </a:p>
          <a:p>
            <a:pPr marL="609600" indent="-609600" algn="just">
              <a:lnSpc>
                <a:spcPct val="80000"/>
              </a:lnSpc>
              <a:buFont typeface="Arial" charset="0"/>
              <a:buNone/>
            </a:pPr>
            <a:r>
              <a:rPr lang="ru-RU" sz="1400" smtClean="0">
                <a:solidFill>
                  <a:schemeClr val="tx2"/>
                </a:solidFill>
              </a:rPr>
              <a:t>рекомендовано:</a:t>
            </a:r>
          </a:p>
          <a:p>
            <a:pPr marL="609600" indent="-609600" algn="just">
              <a:lnSpc>
                <a:spcPct val="80000"/>
              </a:lnSpc>
              <a:buFont typeface="Arial" charset="0"/>
              <a:buNone/>
            </a:pPr>
            <a:r>
              <a:rPr lang="ru-RU" sz="1400" smtClean="0">
                <a:solidFill>
                  <a:schemeClr val="tx2"/>
                </a:solidFill>
              </a:rPr>
              <a:t>1. Провести анализ посещений поликлиники населением Чунского  района  с учетом</a:t>
            </a:r>
          </a:p>
          <a:p>
            <a:pPr marL="609600" indent="-609600" algn="just">
              <a:lnSpc>
                <a:spcPct val="80000"/>
              </a:lnSpc>
              <a:buFont typeface="Arial" charset="0"/>
              <a:buNone/>
            </a:pPr>
            <a:r>
              <a:rPr lang="ru-RU" sz="1400" smtClean="0">
                <a:solidFill>
                  <a:schemeClr val="tx2"/>
                </a:solidFill>
              </a:rPr>
              <a:t>возрастных групп и населенных пунктов, выделить группу населения, не</a:t>
            </a:r>
          </a:p>
          <a:p>
            <a:pPr marL="609600" indent="-609600" algn="just">
              <a:lnSpc>
                <a:spcPct val="80000"/>
              </a:lnSpc>
              <a:buFont typeface="Arial" charset="0"/>
              <a:buNone/>
            </a:pPr>
            <a:r>
              <a:rPr lang="ru-RU" sz="1400" smtClean="0">
                <a:solidFill>
                  <a:schemeClr val="tx2"/>
                </a:solidFill>
              </a:rPr>
              <a:t>обращавшихся в поликлинику района, в  срок до 15 февраля 2013 г. Организовать</a:t>
            </a:r>
          </a:p>
          <a:p>
            <a:pPr marL="609600" indent="-609600" algn="just">
              <a:lnSpc>
                <a:spcPct val="80000"/>
              </a:lnSpc>
              <a:buFont typeface="Arial" charset="0"/>
              <a:buNone/>
            </a:pPr>
            <a:r>
              <a:rPr lang="ru-RU" sz="1400" smtClean="0">
                <a:solidFill>
                  <a:schemeClr val="tx2"/>
                </a:solidFill>
              </a:rPr>
              <a:t>проведение профилактического осмотра выделенной группы населения, с учетом</a:t>
            </a:r>
          </a:p>
          <a:p>
            <a:pPr marL="609600" indent="-609600" algn="just">
              <a:lnSpc>
                <a:spcPct val="80000"/>
              </a:lnSpc>
              <a:buFont typeface="Arial" charset="0"/>
              <a:buNone/>
            </a:pPr>
            <a:r>
              <a:rPr lang="ru-RU" sz="1400" smtClean="0">
                <a:solidFill>
                  <a:schemeClr val="tx2"/>
                </a:solidFill>
              </a:rPr>
              <a:t>имеющихся диагностических служб, в срок до 1 апреля 2013 г.</a:t>
            </a:r>
          </a:p>
          <a:p>
            <a:pPr marL="609600" indent="-609600" algn="just">
              <a:lnSpc>
                <a:spcPct val="80000"/>
              </a:lnSpc>
              <a:buFont typeface="Arial" charset="0"/>
              <a:buNone/>
            </a:pPr>
            <a:r>
              <a:rPr lang="ru-RU" sz="1400" smtClean="0">
                <a:solidFill>
                  <a:schemeClr val="tx2"/>
                </a:solidFill>
              </a:rPr>
              <a:t>2. Учитывая высокую запущенность злокачественных  опухолей желудка, осуществлять</a:t>
            </a:r>
          </a:p>
          <a:p>
            <a:pPr marL="609600" indent="-609600" algn="just">
              <a:lnSpc>
                <a:spcPct val="80000"/>
              </a:lnSpc>
              <a:buFont typeface="Arial" charset="0"/>
              <a:buNone/>
            </a:pPr>
            <a:r>
              <a:rPr lang="ru-RU" sz="1400" smtClean="0">
                <a:solidFill>
                  <a:schemeClr val="tx2"/>
                </a:solidFill>
              </a:rPr>
              <a:t>забор материала на  патогистологическое  исследование при  эндоскопических</a:t>
            </a:r>
          </a:p>
          <a:p>
            <a:pPr marL="609600" indent="-609600" algn="just">
              <a:lnSpc>
                <a:spcPct val="80000"/>
              </a:lnSpc>
              <a:buFont typeface="Arial" charset="0"/>
              <a:buNone/>
            </a:pPr>
            <a:r>
              <a:rPr lang="ru-RU" sz="1400" smtClean="0">
                <a:solidFill>
                  <a:schemeClr val="tx2"/>
                </a:solidFill>
              </a:rPr>
              <a:t>исследованиях фоновых и предраковых заболеваний в 100% случаев. На время</a:t>
            </a:r>
          </a:p>
          <a:p>
            <a:pPr marL="609600" indent="-609600" algn="just">
              <a:lnSpc>
                <a:spcPct val="80000"/>
              </a:lnSpc>
              <a:buFont typeface="Arial" charset="0"/>
              <a:buNone/>
            </a:pPr>
            <a:r>
              <a:rPr lang="ru-RU" sz="1400" smtClean="0">
                <a:solidFill>
                  <a:schemeClr val="tx2"/>
                </a:solidFill>
              </a:rPr>
              <a:t>отсутствия специалиста по эндоскопии, при подозрении на злокачественную опухоль,</a:t>
            </a:r>
          </a:p>
          <a:p>
            <a:pPr marL="609600" indent="-609600" algn="just">
              <a:lnSpc>
                <a:spcPct val="80000"/>
              </a:lnSpc>
              <a:buFont typeface="Arial" charset="0"/>
              <a:buNone/>
            </a:pPr>
            <a:r>
              <a:rPr lang="ru-RU" sz="1400" smtClean="0">
                <a:solidFill>
                  <a:schemeClr val="tx2"/>
                </a:solidFill>
              </a:rPr>
              <a:t>больных направлять в ГБУЗ «Областной онкологический диспансер» с учетом приказа</a:t>
            </a:r>
          </a:p>
          <a:p>
            <a:pPr marL="609600" indent="-609600" algn="just">
              <a:lnSpc>
                <a:spcPct val="80000"/>
              </a:lnSpc>
              <a:buFont typeface="Arial" charset="0"/>
              <a:buNone/>
            </a:pPr>
            <a:r>
              <a:rPr lang="ru-RU" sz="1400" smtClean="0">
                <a:solidFill>
                  <a:schemeClr val="tx2"/>
                </a:solidFill>
              </a:rPr>
              <a:t>министерства здравоохранения Иркутской области № 315.</a:t>
            </a:r>
          </a:p>
          <a:p>
            <a:pPr marL="609600" indent="-609600" algn="just">
              <a:lnSpc>
                <a:spcPct val="80000"/>
              </a:lnSpc>
              <a:buFont typeface="Arial" charset="0"/>
              <a:buNone/>
            </a:pPr>
            <a:r>
              <a:rPr lang="ru-RU" sz="1400" smtClean="0">
                <a:solidFill>
                  <a:schemeClr val="tx2"/>
                </a:solidFill>
              </a:rPr>
              <a:t>3. Провести анализ проведенного цитологического и маммографического скрининга, цифровые</a:t>
            </a:r>
          </a:p>
          <a:p>
            <a:pPr marL="609600" indent="-609600" algn="just">
              <a:lnSpc>
                <a:spcPct val="80000"/>
              </a:lnSpc>
              <a:buFont typeface="Arial" charset="0"/>
              <a:buNone/>
            </a:pPr>
            <a:r>
              <a:rPr lang="ru-RU" sz="1400" smtClean="0">
                <a:solidFill>
                  <a:schemeClr val="tx2"/>
                </a:solidFill>
              </a:rPr>
              <a:t>результаты привести в соответствие. Исполнение скринингов продолжить, контроль исполнения</a:t>
            </a:r>
          </a:p>
          <a:p>
            <a:pPr marL="609600" indent="-609600" algn="just">
              <a:lnSpc>
                <a:spcPct val="80000"/>
              </a:lnSpc>
              <a:buFont typeface="Arial" charset="0"/>
              <a:buNone/>
            </a:pPr>
            <a:r>
              <a:rPr lang="ru-RU" sz="1400" smtClean="0">
                <a:solidFill>
                  <a:schemeClr val="tx2"/>
                </a:solidFill>
              </a:rPr>
              <a:t>возложить на гинеколога.</a:t>
            </a:r>
          </a:p>
          <a:p>
            <a:pPr marL="609600" indent="-609600" algn="just">
              <a:lnSpc>
                <a:spcPct val="80000"/>
              </a:lnSpc>
              <a:buFont typeface="Arial" charset="0"/>
              <a:buNone/>
            </a:pPr>
            <a:r>
              <a:rPr lang="ru-RU" sz="1400" smtClean="0">
                <a:solidFill>
                  <a:schemeClr val="tx2"/>
                </a:solidFill>
              </a:rPr>
              <a:t>4. Предоставить список женщин (69) с тяжелым интраэпителиальным поражением (</a:t>
            </a:r>
            <a:r>
              <a:rPr lang="en-US" sz="1400" smtClean="0">
                <a:solidFill>
                  <a:schemeClr val="tx2"/>
                </a:solidFill>
              </a:rPr>
              <a:t>CIN II</a:t>
            </a:r>
            <a:r>
              <a:rPr lang="ru-RU" sz="1400" smtClean="0">
                <a:solidFill>
                  <a:schemeClr val="tx2"/>
                </a:solidFill>
              </a:rPr>
              <a:t>, </a:t>
            </a:r>
            <a:r>
              <a:rPr lang="en-US" sz="1400" smtClean="0">
                <a:solidFill>
                  <a:schemeClr val="tx2"/>
                </a:solidFill>
              </a:rPr>
              <a:t>III</a:t>
            </a:r>
            <a:r>
              <a:rPr lang="ru-RU" sz="1400" smtClean="0">
                <a:solidFill>
                  <a:schemeClr val="tx2"/>
                </a:solidFill>
              </a:rPr>
              <a:t>, </a:t>
            </a:r>
            <a:r>
              <a:rPr lang="en-US" sz="1400" smtClean="0">
                <a:solidFill>
                  <a:schemeClr val="tx2"/>
                </a:solidFill>
              </a:rPr>
              <a:t>cr in</a:t>
            </a:r>
            <a:endParaRPr lang="ru-RU" sz="1400" smtClean="0">
              <a:solidFill>
                <a:schemeClr val="tx2"/>
              </a:solidFill>
            </a:endParaRPr>
          </a:p>
          <a:p>
            <a:pPr marL="609600" indent="-609600" algn="just">
              <a:lnSpc>
                <a:spcPct val="80000"/>
              </a:lnSpc>
              <a:buFont typeface="Arial" charset="0"/>
              <a:buNone/>
            </a:pPr>
            <a:r>
              <a:rPr lang="en-US" sz="1400" smtClean="0">
                <a:solidFill>
                  <a:schemeClr val="tx2"/>
                </a:solidFill>
              </a:rPr>
              <a:t>situ</a:t>
            </a:r>
            <a:r>
              <a:rPr lang="ru-RU" sz="1400" smtClean="0">
                <a:solidFill>
                  <a:schemeClr val="tx2"/>
                </a:solidFill>
              </a:rPr>
              <a:t>) с указанием медицинского учреждения, где проведено лечение, в срок до 1 февраля</a:t>
            </a:r>
          </a:p>
          <a:p>
            <a:pPr marL="609600" indent="-609600" algn="just">
              <a:lnSpc>
                <a:spcPct val="80000"/>
              </a:lnSpc>
              <a:buFont typeface="Arial" charset="0"/>
              <a:buNone/>
            </a:pPr>
            <a:r>
              <a:rPr lang="ru-RU" sz="1400" smtClean="0">
                <a:solidFill>
                  <a:schemeClr val="tx2"/>
                </a:solidFill>
              </a:rPr>
              <a:t>2013г.</a:t>
            </a:r>
          </a:p>
          <a:p>
            <a:pPr marL="609600" indent="-609600" algn="just">
              <a:lnSpc>
                <a:spcPct val="80000"/>
              </a:lnSpc>
              <a:buFont typeface="Arial" charset="0"/>
              <a:buNone/>
            </a:pPr>
            <a:r>
              <a:rPr lang="ru-RU" sz="1400" smtClean="0">
                <a:solidFill>
                  <a:schemeClr val="tx2"/>
                </a:solidFill>
              </a:rPr>
              <a:t>5. Выполнение экстренной помощи больным с подозрением на опухоль  осуществлять в</a:t>
            </a:r>
          </a:p>
          <a:p>
            <a:pPr marL="609600" indent="-609600" algn="just">
              <a:lnSpc>
                <a:spcPct val="80000"/>
              </a:lnSpc>
              <a:buFont typeface="Arial" charset="0"/>
              <a:buNone/>
            </a:pPr>
            <a:r>
              <a:rPr lang="ru-RU" sz="1400" smtClean="0">
                <a:solidFill>
                  <a:schemeClr val="tx2"/>
                </a:solidFill>
              </a:rPr>
              <a:t>соответствии с Федеральным стандартом, объемы оперативных вмешательств, при необходимости,</a:t>
            </a:r>
          </a:p>
          <a:p>
            <a:pPr marL="609600" indent="-609600" algn="just">
              <a:lnSpc>
                <a:spcPct val="80000"/>
              </a:lnSpc>
              <a:buFont typeface="Arial" charset="0"/>
              <a:buNone/>
            </a:pPr>
            <a:r>
              <a:rPr lang="ru-RU" sz="1400" smtClean="0">
                <a:solidFill>
                  <a:schemeClr val="tx2"/>
                </a:solidFill>
              </a:rPr>
              <a:t>согласовывать с профильными специалистами ГБУЗ «Областной онкологический диспансер»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198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3850" y="188913"/>
            <a:ext cx="8540750" cy="6480175"/>
          </a:xfrm>
        </p:spPr>
        <p:txBody>
          <a:bodyPr/>
          <a:lstStyle/>
          <a:p>
            <a:pPr marL="609600" indent="-609600">
              <a:buFont typeface="Arial" charset="0"/>
              <a:buNone/>
            </a:pPr>
            <a:r>
              <a:rPr lang="ru-RU" sz="2400" b="1" smtClean="0">
                <a:solidFill>
                  <a:srgbClr val="FFFF00"/>
                </a:solidFill>
              </a:rPr>
              <a:t>Шпакова Н.А.</a:t>
            </a:r>
            <a:r>
              <a:rPr lang="ru-RU" b="1" smtClean="0">
                <a:solidFill>
                  <a:srgbClr val="FFFF00"/>
                </a:solidFill>
              </a:rPr>
              <a:t> </a:t>
            </a:r>
            <a:r>
              <a:rPr lang="ru-RU" b="1" smtClean="0">
                <a:solidFill>
                  <a:schemeClr val="tx2"/>
                </a:solidFill>
              </a:rPr>
              <a:t>– </a:t>
            </a:r>
            <a:r>
              <a:rPr lang="ru-RU" sz="2400" smtClean="0">
                <a:solidFill>
                  <a:schemeClr val="tx2"/>
                </a:solidFill>
              </a:rPr>
              <a:t>заместитель главного врача ГБУЗ ОКВД.</a:t>
            </a:r>
          </a:p>
          <a:p>
            <a:pPr marL="609600" indent="-609600">
              <a:buFont typeface="Arial" charset="0"/>
              <a:buNone/>
            </a:pPr>
            <a:endParaRPr lang="ru-RU" sz="2400" smtClean="0">
              <a:solidFill>
                <a:schemeClr val="tx2"/>
              </a:solidFill>
            </a:endParaRPr>
          </a:p>
          <a:p>
            <a:pPr marL="609600" indent="-609600">
              <a:buFont typeface="Arial" charset="0"/>
              <a:buNone/>
            </a:pPr>
            <a:r>
              <a:rPr lang="ru-RU" sz="2400" smtClean="0">
                <a:solidFill>
                  <a:schemeClr val="tx2"/>
                </a:solidFill>
              </a:rPr>
              <a:t>Рекомендовано: </a:t>
            </a:r>
          </a:p>
          <a:p>
            <a:pPr marL="609600" indent="-609600">
              <a:buFont typeface="Arial" charset="0"/>
              <a:buNone/>
            </a:pPr>
            <a:r>
              <a:rPr lang="ru-RU" sz="2400" smtClean="0">
                <a:solidFill>
                  <a:schemeClr val="tx2"/>
                </a:solidFill>
              </a:rPr>
              <a:t>1. Обеспечить стандарт диагностики заразных кожных</a:t>
            </a:r>
          </a:p>
          <a:p>
            <a:pPr marL="609600" indent="-609600">
              <a:buFont typeface="Arial" charset="0"/>
              <a:buNone/>
            </a:pPr>
            <a:r>
              <a:rPr lang="ru-RU" sz="2400" smtClean="0">
                <a:solidFill>
                  <a:schemeClr val="tx2"/>
                </a:solidFill>
              </a:rPr>
              <a:t>заболеваний.</a:t>
            </a:r>
          </a:p>
          <a:p>
            <a:pPr marL="609600" indent="-609600">
              <a:buFont typeface="Arial" charset="0"/>
              <a:buNone/>
            </a:pPr>
            <a:r>
              <a:rPr lang="ru-RU" sz="2400" smtClean="0">
                <a:solidFill>
                  <a:schemeClr val="tx2"/>
                </a:solidFill>
              </a:rPr>
              <a:t>2.Активизировать работу по привлечению к</a:t>
            </a:r>
          </a:p>
          <a:p>
            <a:pPr marL="609600" indent="-609600">
              <a:buFont typeface="Arial" charset="0"/>
              <a:buNone/>
            </a:pPr>
            <a:r>
              <a:rPr lang="ru-RU" sz="2400" smtClean="0">
                <a:solidFill>
                  <a:schemeClr val="tx2"/>
                </a:solidFill>
              </a:rPr>
              <a:t>обследованию и лечению больных  ИППП и контактных</a:t>
            </a:r>
          </a:p>
          <a:p>
            <a:pPr marL="609600" indent="-609600">
              <a:buFont typeface="Arial" charset="0"/>
              <a:buNone/>
            </a:pPr>
            <a:r>
              <a:rPr lang="ru-RU" sz="2400" smtClean="0">
                <a:solidFill>
                  <a:schemeClr val="tx2"/>
                </a:solidFill>
              </a:rPr>
              <a:t>лиц.</a:t>
            </a:r>
          </a:p>
          <a:p>
            <a:pPr marL="609600" indent="-609600">
              <a:buFont typeface="Arial" charset="0"/>
              <a:buNone/>
            </a:pPr>
            <a:r>
              <a:rPr lang="ru-RU" sz="2400" smtClean="0">
                <a:solidFill>
                  <a:schemeClr val="tx2"/>
                </a:solidFill>
              </a:rPr>
              <a:t>3. Администрации района обратить внимание на вопросы</a:t>
            </a:r>
          </a:p>
          <a:p>
            <a:pPr marL="609600" indent="-609600">
              <a:buFont typeface="Arial" charset="0"/>
              <a:buNone/>
            </a:pPr>
            <a:r>
              <a:rPr lang="ru-RU" sz="2400" smtClean="0">
                <a:solidFill>
                  <a:schemeClr val="tx2"/>
                </a:solidFill>
              </a:rPr>
              <a:t>предупреждения распространения ИППП на территории</a:t>
            </a:r>
            <a:r>
              <a:rPr lang="ru-RU" smtClean="0">
                <a:solidFill>
                  <a:schemeClr val="tx2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301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260350"/>
            <a:ext cx="8540750" cy="6169025"/>
          </a:xfrm>
        </p:spPr>
        <p:txBody>
          <a:bodyPr/>
          <a:lstStyle/>
          <a:p>
            <a:pPr marL="381000" indent="-381000">
              <a:lnSpc>
                <a:spcPct val="80000"/>
              </a:lnSpc>
              <a:buFont typeface="Arial" charset="0"/>
              <a:buNone/>
            </a:pPr>
            <a:r>
              <a:rPr lang="ru-RU" sz="2000" b="1" smtClean="0">
                <a:solidFill>
                  <a:srgbClr val="FFFF00"/>
                </a:solidFill>
              </a:rPr>
              <a:t>Ворсина О.П. </a:t>
            </a:r>
            <a:r>
              <a:rPr lang="ru-RU" sz="2000" smtClean="0">
                <a:solidFill>
                  <a:schemeClr val="tx2"/>
                </a:solidFill>
              </a:rPr>
              <a:t>– главный внештатный специалист по психиатрии.</a:t>
            </a:r>
          </a:p>
          <a:p>
            <a:pPr marL="381000" indent="-381000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chemeClr val="tx2"/>
                </a:solidFill>
              </a:rPr>
              <a:t>Замечаний по работе нет.</a:t>
            </a:r>
          </a:p>
          <a:p>
            <a:pPr marL="381000" indent="-381000">
              <a:lnSpc>
                <a:spcPct val="80000"/>
              </a:lnSpc>
              <a:buFont typeface="Arial" charset="0"/>
              <a:buNone/>
            </a:pPr>
            <a:endParaRPr lang="ru-RU" sz="2000" b="1" smtClean="0">
              <a:solidFill>
                <a:srgbClr val="FFFF00"/>
              </a:solidFill>
            </a:endParaRPr>
          </a:p>
          <a:p>
            <a:pPr marL="381000" indent="-381000">
              <a:lnSpc>
                <a:spcPct val="80000"/>
              </a:lnSpc>
              <a:buFont typeface="Arial" charset="0"/>
              <a:buNone/>
            </a:pPr>
            <a:r>
              <a:rPr lang="ru-RU" sz="2000" b="1" smtClean="0">
                <a:solidFill>
                  <a:srgbClr val="FFFF00"/>
                </a:solidFill>
              </a:rPr>
              <a:t>Тарбеева Э.А</a:t>
            </a:r>
            <a:r>
              <a:rPr lang="ru-RU" sz="2000" b="1" smtClean="0">
                <a:solidFill>
                  <a:schemeClr val="tx2"/>
                </a:solidFill>
              </a:rPr>
              <a:t>.</a:t>
            </a:r>
            <a:r>
              <a:rPr lang="ru-RU" sz="2000" smtClean="0">
                <a:solidFill>
                  <a:schemeClr val="tx2"/>
                </a:solidFill>
              </a:rPr>
              <a:t> - главный внештатный специалист нарколог.</a:t>
            </a:r>
          </a:p>
          <a:p>
            <a:pPr marL="381000" indent="-381000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chemeClr val="tx2"/>
                </a:solidFill>
              </a:rPr>
              <a:t>Рекомендовано:</a:t>
            </a:r>
          </a:p>
          <a:p>
            <a:pPr marL="381000" indent="-381000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chemeClr val="tx2"/>
                </a:solidFill>
              </a:rPr>
              <a:t>Укомплектовать службу врачом психиатром-наркологом.</a:t>
            </a:r>
          </a:p>
          <a:p>
            <a:pPr marL="381000" indent="-381000">
              <a:lnSpc>
                <a:spcPct val="80000"/>
              </a:lnSpc>
              <a:buFont typeface="Arial" charset="0"/>
              <a:buNone/>
            </a:pPr>
            <a:endParaRPr lang="ru-RU" sz="2000" b="1" smtClean="0">
              <a:solidFill>
                <a:srgbClr val="FFFF00"/>
              </a:solidFill>
            </a:endParaRPr>
          </a:p>
          <a:p>
            <a:pPr marL="381000" indent="-381000">
              <a:lnSpc>
                <a:spcPct val="80000"/>
              </a:lnSpc>
              <a:buFont typeface="Arial" charset="0"/>
              <a:buNone/>
            </a:pPr>
            <a:r>
              <a:rPr lang="ru-RU" sz="2000" b="1" smtClean="0">
                <a:solidFill>
                  <a:srgbClr val="FFFF00"/>
                </a:solidFill>
              </a:rPr>
              <a:t>Белолапоткова А.Б.</a:t>
            </a:r>
            <a:r>
              <a:rPr lang="ru-RU" sz="2000" smtClean="0">
                <a:solidFill>
                  <a:srgbClr val="FFFF00"/>
                </a:solidFill>
              </a:rPr>
              <a:t> </a:t>
            </a:r>
            <a:r>
              <a:rPr lang="ru-RU" sz="2000" smtClean="0">
                <a:solidFill>
                  <a:schemeClr val="tx2"/>
                </a:solidFill>
              </a:rPr>
              <a:t>- начальник управления организации</a:t>
            </a:r>
          </a:p>
          <a:p>
            <a:pPr marL="381000" indent="-381000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chemeClr val="tx2"/>
                </a:solidFill>
              </a:rPr>
              <a:t>фармацевтической деятельности и обеспечения медицинской</a:t>
            </a:r>
          </a:p>
          <a:p>
            <a:pPr marL="381000" indent="-381000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chemeClr val="tx2"/>
                </a:solidFill>
              </a:rPr>
              <a:t>техникой.</a:t>
            </a:r>
          </a:p>
          <a:p>
            <a:pPr marL="381000" indent="-381000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chemeClr val="tx2"/>
                </a:solidFill>
              </a:rPr>
              <a:t>Рекомендовано: </a:t>
            </a:r>
          </a:p>
          <a:p>
            <a:pPr marL="381000" indent="-381000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chemeClr val="tx2"/>
                </a:solidFill>
              </a:rPr>
              <a:t>Главному врачу осуществлять постоянный контроль за составлением</a:t>
            </a:r>
          </a:p>
          <a:p>
            <a:pPr marL="381000" indent="-381000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chemeClr val="tx2"/>
                </a:solidFill>
              </a:rPr>
              <a:t>дополнительных заявок на лекарственные препараты в рамках</a:t>
            </a:r>
          </a:p>
          <a:p>
            <a:pPr marL="381000" indent="-381000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chemeClr val="tx2"/>
                </a:solidFill>
              </a:rPr>
              <a:t>программы ОНЛС и их соответствие требованиям нормативно</a:t>
            </a:r>
          </a:p>
          <a:p>
            <a:pPr marL="381000" indent="-381000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chemeClr val="tx2"/>
                </a:solidFill>
              </a:rPr>
              <a:t>правовых документов.</a:t>
            </a:r>
          </a:p>
          <a:p>
            <a:pPr marL="381000" indent="-381000">
              <a:lnSpc>
                <a:spcPct val="80000"/>
              </a:lnSpc>
              <a:buFont typeface="Arial" charset="0"/>
              <a:buNone/>
            </a:pPr>
            <a:endParaRPr lang="ru-RU" sz="2000" b="1" smtClean="0">
              <a:solidFill>
                <a:srgbClr val="FFFF00"/>
              </a:solidFill>
            </a:endParaRPr>
          </a:p>
          <a:p>
            <a:pPr marL="381000" indent="-381000">
              <a:lnSpc>
                <a:spcPct val="80000"/>
              </a:lnSpc>
              <a:buFont typeface="Arial" charset="0"/>
              <a:buNone/>
            </a:pPr>
            <a:r>
              <a:rPr lang="ru-RU" sz="2000" b="1" smtClean="0">
                <a:solidFill>
                  <a:srgbClr val="FFFF00"/>
                </a:solidFill>
              </a:rPr>
              <a:t>Курылев А.В.</a:t>
            </a:r>
            <a:r>
              <a:rPr lang="ru-RU" sz="2000" smtClean="0">
                <a:solidFill>
                  <a:srgbClr val="FFFF00"/>
                </a:solidFill>
              </a:rPr>
              <a:t> </a:t>
            </a:r>
            <a:r>
              <a:rPr lang="ru-RU" sz="2000" smtClean="0">
                <a:solidFill>
                  <a:schemeClr val="tx2"/>
                </a:solidFill>
              </a:rPr>
              <a:t>- главный  внештатный специалист метролог.</a:t>
            </a:r>
          </a:p>
          <a:p>
            <a:pPr marL="381000" indent="-381000">
              <a:lnSpc>
                <a:spcPct val="80000"/>
              </a:lnSpc>
              <a:buFont typeface="Arial" charset="0"/>
              <a:buNone/>
            </a:pPr>
            <a:r>
              <a:rPr lang="ru-RU" sz="2000" smtClean="0">
                <a:solidFill>
                  <a:schemeClr val="tx2"/>
                </a:solidFill>
              </a:rPr>
              <a:t>Замечаний нет.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403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260350"/>
            <a:ext cx="8540750" cy="6337300"/>
          </a:xfrm>
        </p:spPr>
        <p:txBody>
          <a:bodyPr/>
          <a:lstStyle/>
          <a:p>
            <a:r>
              <a:rPr lang="ru-RU" b="1" smtClean="0">
                <a:solidFill>
                  <a:schemeClr val="tx2"/>
                </a:solidFill>
              </a:rPr>
              <a:t>Решение комиссии:</a:t>
            </a:r>
          </a:p>
          <a:p>
            <a:endParaRPr lang="ru-RU" smtClean="0">
              <a:solidFill>
                <a:schemeClr val="tx2"/>
              </a:solidFill>
            </a:endParaRPr>
          </a:p>
          <a:p>
            <a:r>
              <a:rPr lang="ru-RU" smtClean="0">
                <a:solidFill>
                  <a:schemeClr val="tx2"/>
                </a:solidFill>
              </a:rPr>
              <a:t>Главному врачу - разработать и утвердить план мероприятий по устранению замечаний и реализации предложений членов комиссии.</a:t>
            </a:r>
          </a:p>
          <a:p>
            <a:pPr>
              <a:buFont typeface="Arial" charset="0"/>
              <a:buNone/>
            </a:pPr>
            <a:endParaRPr lang="ru-RU" smtClean="0">
              <a:solidFill>
                <a:schemeClr val="tx2"/>
              </a:solidFill>
            </a:endParaRPr>
          </a:p>
          <a:p>
            <a:r>
              <a:rPr lang="ru-RU" smtClean="0">
                <a:solidFill>
                  <a:schemeClr val="tx2"/>
                </a:solidFill>
              </a:rPr>
              <a:t>Предоставить информацию о ходе устранения замечаний и реализации предложений членов комиссии – до 1 мая 2013 года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505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260350"/>
            <a:ext cx="8540750" cy="6337300"/>
          </a:xfrm>
        </p:spPr>
        <p:txBody>
          <a:bodyPr/>
          <a:lstStyle/>
          <a:p>
            <a:r>
              <a:rPr lang="ru-RU" b="1" smtClean="0">
                <a:solidFill>
                  <a:schemeClr val="tx2"/>
                </a:solidFill>
              </a:rPr>
              <a:t>Решение комиссии:</a:t>
            </a:r>
          </a:p>
          <a:p>
            <a:endParaRPr lang="ru-RU" smtClean="0">
              <a:solidFill>
                <a:schemeClr val="tx2"/>
              </a:solidFill>
            </a:endParaRPr>
          </a:p>
          <a:p>
            <a:r>
              <a:rPr lang="ru-RU" smtClean="0">
                <a:solidFill>
                  <a:schemeClr val="tx2"/>
                </a:solidFill>
              </a:rPr>
              <a:t>Главному врачу - разработать и утвердить план мероприятий по устранению замечаний и реализации предложений членов комиссии.</a:t>
            </a:r>
          </a:p>
          <a:p>
            <a:pPr>
              <a:buFont typeface="Arial" charset="0"/>
              <a:buNone/>
            </a:pPr>
            <a:endParaRPr lang="ru-RU" smtClean="0">
              <a:solidFill>
                <a:schemeClr val="tx2"/>
              </a:solidFill>
            </a:endParaRPr>
          </a:p>
          <a:p>
            <a:r>
              <a:rPr lang="ru-RU" smtClean="0">
                <a:solidFill>
                  <a:schemeClr val="tx2"/>
                </a:solidFill>
              </a:rPr>
              <a:t>Предоставить информацию о ходе устранения замечаний и реализации предложений членов комиссии – до 1 мая 2013 года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00034" y="2967335"/>
            <a:ext cx="8001056" cy="92333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r="10920000" sx="103000" sy="103000" algn="tl" rotWithShape="0">
                    <a:schemeClr val="tx2">
                      <a:lumMod val="75000"/>
                      <a:alpha val="40000"/>
                    </a:schemeClr>
                  </a:outerShdw>
                </a:effectLst>
              </a:rPr>
              <a:t>Спасибо за внимание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B94E92-7102-409C-9AB2-73B8AB99A940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3018</TotalTime>
  <Words>4571</Words>
  <Application>Microsoft Office PowerPoint</Application>
  <PresentationFormat>Экран (4:3)</PresentationFormat>
  <Paragraphs>1488</Paragraphs>
  <Slides>38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8" baseType="lpstr">
      <vt:lpstr>Arial</vt:lpstr>
      <vt:lpstr>Consolas</vt:lpstr>
      <vt:lpstr>Corbel</vt:lpstr>
      <vt:lpstr>Wingdings</vt:lpstr>
      <vt:lpstr>Wingdings 2</vt:lpstr>
      <vt:lpstr>Wingdings 3</vt:lpstr>
      <vt:lpstr>Calibri</vt:lpstr>
      <vt:lpstr>Times New Roman</vt:lpstr>
      <vt:lpstr>Метро</vt:lpstr>
      <vt:lpstr>Диаграмма Microsoft Office Excel</vt:lpstr>
      <vt:lpstr>ЧУНСКИЙ район</vt:lpstr>
      <vt:lpstr> Основные медико-демографические показатели</vt:lpstr>
      <vt:lpstr>Кадры</vt:lpstr>
      <vt:lpstr>В целях привлечения медицинских кадров</vt:lpstr>
      <vt:lpstr>Финансирование здравоохранения</vt:lpstr>
      <vt:lpstr>Слайд 6</vt:lpstr>
      <vt:lpstr>Слайд 7</vt:lpstr>
      <vt:lpstr>Объемы медицинской помощи (ТПГГ)</vt:lpstr>
      <vt:lpstr>Работа в системе ОМС</vt:lpstr>
      <vt:lpstr>Программа модернизации</vt:lpstr>
      <vt:lpstr>Слайд 11</vt:lpstr>
      <vt:lpstr>Терапевтическая служба</vt:lpstr>
      <vt:lpstr>Хирургическая служба</vt:lpstr>
      <vt:lpstr>Акушерско-гинекологическая служба</vt:lpstr>
      <vt:lpstr>Педиатрическая служба</vt:lpstr>
      <vt:lpstr>Социально-значимые заболевания</vt:lpstr>
      <vt:lpstr>Туберкулез</vt:lpstr>
      <vt:lpstr>СПИД</vt:lpstr>
      <vt:lpstr>Онкология</vt:lpstr>
      <vt:lpstr>Дерматовенерология</vt:lpstr>
      <vt:lpstr>Психиатрия</vt:lpstr>
      <vt:lpstr>Наркология </vt:lpstr>
      <vt:lpstr>Слайд 23</vt:lpstr>
      <vt:lpstr>Слайд 24</vt:lpstr>
      <vt:lpstr>Слайд 25</vt:lpstr>
      <vt:lpstr>ПРОТОКОЛ № 15 заседания комиссии министерства здравоохранения Иркутской области по проведению анализа работы здравоохранения Чунского районного муниципального образования за 2012 год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S.T.A.L.K.E.R.</dc:creator>
  <cp:lastModifiedBy>sysadmin</cp:lastModifiedBy>
  <cp:revision>349</cp:revision>
  <cp:lastPrinted>2013-01-10T07:30:17Z</cp:lastPrinted>
  <dcterms:created xsi:type="dcterms:W3CDTF">2013-01-08T03:30:10Z</dcterms:created>
  <dcterms:modified xsi:type="dcterms:W3CDTF">2013-08-14T03:19:15Z</dcterms:modified>
</cp:coreProperties>
</file>